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6" r:id="rId10"/>
    <p:sldId id="264" r:id="rId11"/>
    <p:sldId id="267" r:id="rId12"/>
    <p:sldId id="265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saba Gábor Váraljai" initials="CGV" lastIdx="1" clrIdx="0">
    <p:extLst>
      <p:ext uri="{19B8F6BF-5375-455C-9EA6-DF929625EA0E}">
        <p15:presenceInfo xmlns:p15="http://schemas.microsoft.com/office/powerpoint/2012/main" userId="07a0a9e7c31c5ac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983" autoAdjust="0"/>
  </p:normalViewPr>
  <p:slideViewPr>
    <p:cSldViewPr>
      <p:cViewPr varScale="1">
        <p:scale>
          <a:sx n="80" d="100"/>
          <a:sy n="80" d="100"/>
        </p:scale>
        <p:origin x="170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C8F11-D0ED-4F88-8BF2-4E781ACFA3DF}" type="datetimeFigureOut">
              <a:rPr lang="hu-HU" smtClean="0"/>
              <a:pPr/>
              <a:t>2019. 04. 15.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AB5FC1-543C-4017-BBC5-CBF692BEEF25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76143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Ki az aki még soha sem használta ugyanazt a jelszót két különböző accounttal?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B5FC1-543C-4017-BBC5-CBF692BEEF25}" type="slidenum">
              <a:rPr lang="hu-HU" smtClean="0"/>
              <a:pPr/>
              <a:t>1</a:t>
            </a:fld>
            <a:endParaRPr lang="hu-H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Ki az aki még soha sem használta ugyanazt a jelszót két különböző accounttal?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B5FC1-543C-4017-BBC5-CBF692BEEF25}" type="slidenum">
              <a:rPr lang="hu-HU" smtClean="0"/>
              <a:pPr/>
              <a:t>10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799845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Ki az aki még soha sem használta ugyanazt a jelszót két különböző accounttal?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B5FC1-543C-4017-BBC5-CBF692BEEF25}" type="slidenum">
              <a:rPr lang="hu-HU" smtClean="0"/>
              <a:pPr/>
              <a:t>11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144289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Ki az aki még soha sem használta ugyanazt a jelszót két különböző accounttal?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B5FC1-543C-4017-BBC5-CBF692BEEF25}" type="slidenum">
              <a:rPr lang="hu-HU" smtClean="0"/>
              <a:pPr/>
              <a:t>12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272886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Ki az aki még soha sem használta ugyanazt a jelszót két különböző accounttal?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B5FC1-543C-4017-BBC5-CBF692BEEF25}" type="slidenum">
              <a:rPr lang="hu-HU" smtClean="0"/>
              <a:pPr/>
              <a:t>13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846127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Ki az aki még soha sem használta ugyanazt a jelszót két különböző accounttal?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B5FC1-543C-4017-BBC5-CBF692BEEF25}" type="slidenum">
              <a:rPr lang="hu-HU" smtClean="0"/>
              <a:pPr/>
              <a:t>14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974715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Ki az aki még soha sem használta ugyanazt a jelszót két különböző accounttal?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B5FC1-543C-4017-BBC5-CBF692BEEF25}" type="slidenum">
              <a:rPr lang="hu-HU" smtClean="0"/>
              <a:pPr/>
              <a:t>15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222307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Ki az aki még soha sem használta ugyanazt a jelszót két különböző accounttal?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B5FC1-543C-4017-BBC5-CBF692BEEF25}" type="slidenum">
              <a:rPr lang="hu-HU" smtClean="0"/>
              <a:pPr/>
              <a:t>16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928992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Ki az aki még soha sem használta ugyanazt a jelszót két különböző accounttal?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B5FC1-543C-4017-BBC5-CBF692BEEF25}" type="slidenum">
              <a:rPr lang="hu-HU" smtClean="0"/>
              <a:pPr/>
              <a:t>17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96281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Ki az aki még soha sem használta ugyanazt a jelszót két különböző accounttal?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B5FC1-543C-4017-BBC5-CBF692BEEF25}" type="slidenum">
              <a:rPr lang="hu-HU" smtClean="0"/>
              <a:pPr/>
              <a:t>18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758183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Ki az aki még soha sem használta ugyanazt a jelszót két különböző accounttal?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B5FC1-543C-4017-BBC5-CBF692BEEF25}" type="slidenum">
              <a:rPr lang="hu-HU" smtClean="0"/>
              <a:pPr/>
              <a:t>19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7969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Ki az aki még soha sem használta ugyanazt a jelszót két különböző accounttal?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B5FC1-543C-4017-BBC5-CBF692BEEF25}" type="slidenum">
              <a:rPr lang="hu-HU" smtClean="0"/>
              <a:pPr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81501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Ki az aki még soha sem használta ugyanazt a jelszót két különböző accounttal?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B5FC1-543C-4017-BBC5-CBF692BEEF25}" type="slidenum">
              <a:rPr lang="hu-HU" smtClean="0"/>
              <a:pPr/>
              <a:t>20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660649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Ki az aki még soha sem használta ugyanazt a jelszót két különböző accounttal?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B5FC1-543C-4017-BBC5-CBF692BEEF25}" type="slidenum">
              <a:rPr lang="hu-HU" smtClean="0"/>
              <a:pPr/>
              <a:t>21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356232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Ki az aki még soha sem használta ugyanazt a jelszót két különböző accounttal?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B5FC1-543C-4017-BBC5-CBF692BEEF25}" type="slidenum">
              <a:rPr lang="hu-HU" smtClean="0"/>
              <a:pPr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727844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Ki az aki még soha sem használta ugyanazt a jelszót két különböző accounttal?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B5FC1-543C-4017-BBC5-CBF692BEEF25}" type="slidenum">
              <a:rPr lang="hu-HU" smtClean="0"/>
              <a:pPr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654583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Ki az aki még soha sem használta ugyanazt a jelszót két különböző accounttal?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B5FC1-543C-4017-BBC5-CBF692BEEF25}" type="slidenum">
              <a:rPr lang="hu-HU" smtClean="0"/>
              <a:pPr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866537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Ki az aki még soha sem használta ugyanazt a jelszót két különböző accounttal?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B5FC1-543C-4017-BBC5-CBF692BEEF25}" type="slidenum">
              <a:rPr lang="hu-HU" smtClean="0"/>
              <a:pPr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352097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Ki az aki még soha sem használta ugyanazt a jelszót két különböző accounttal?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B5FC1-543C-4017-BBC5-CBF692BEEF25}" type="slidenum">
              <a:rPr lang="hu-HU" smtClean="0"/>
              <a:pPr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196592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Ki az aki még soha sem használta ugyanazt a jelszót két különböző accounttal?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B5FC1-543C-4017-BBC5-CBF692BEEF25}" type="slidenum">
              <a:rPr lang="hu-HU" smtClean="0"/>
              <a:pPr/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782651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Ki az aki még soha sem használta ugyanazt a jelszót két különböző accounttal?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B5FC1-543C-4017-BBC5-CBF692BEEF25}" type="slidenum">
              <a:rPr lang="hu-HU" smtClean="0"/>
              <a:pPr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35361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00C-E117-45E2-967C-DCF6B6923E91}" type="datetimeFigureOut">
              <a:rPr lang="hu-HU" smtClean="0"/>
              <a:pPr/>
              <a:t>2019. 04. 15.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14BFD-F88F-432A-8ADE-5AB053F6332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00C-E117-45E2-967C-DCF6B6923E91}" type="datetimeFigureOut">
              <a:rPr lang="hu-HU" smtClean="0"/>
              <a:pPr/>
              <a:t>2019. 04. 15.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14BFD-F88F-432A-8ADE-5AB053F6332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00C-E117-45E2-967C-DCF6B6923E91}" type="datetimeFigureOut">
              <a:rPr lang="hu-HU" smtClean="0"/>
              <a:pPr/>
              <a:t>2019. 04. 15.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14BFD-F88F-432A-8ADE-5AB053F6332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00C-E117-45E2-967C-DCF6B6923E91}" type="datetimeFigureOut">
              <a:rPr lang="hu-HU" smtClean="0"/>
              <a:pPr/>
              <a:t>2019. 04. 15.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14BFD-F88F-432A-8ADE-5AB053F6332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00C-E117-45E2-967C-DCF6B6923E91}" type="datetimeFigureOut">
              <a:rPr lang="hu-HU" smtClean="0"/>
              <a:pPr/>
              <a:t>2019. 04. 15.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14BFD-F88F-432A-8ADE-5AB053F6332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00C-E117-45E2-967C-DCF6B6923E91}" type="datetimeFigureOut">
              <a:rPr lang="hu-HU" smtClean="0"/>
              <a:pPr/>
              <a:t>2019. 04. 15.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14BFD-F88F-432A-8ADE-5AB053F6332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00C-E117-45E2-967C-DCF6B6923E91}" type="datetimeFigureOut">
              <a:rPr lang="hu-HU" smtClean="0"/>
              <a:pPr/>
              <a:t>2019. 04. 15.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14BFD-F88F-432A-8ADE-5AB053F6332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00C-E117-45E2-967C-DCF6B6923E91}" type="datetimeFigureOut">
              <a:rPr lang="hu-HU" smtClean="0"/>
              <a:pPr/>
              <a:t>2019. 04. 15.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14BFD-F88F-432A-8ADE-5AB053F6332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00C-E117-45E2-967C-DCF6B6923E91}" type="datetimeFigureOut">
              <a:rPr lang="hu-HU" smtClean="0"/>
              <a:pPr/>
              <a:t>2019. 04. 15.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14BFD-F88F-432A-8ADE-5AB053F6332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00C-E117-45E2-967C-DCF6B6923E91}" type="datetimeFigureOut">
              <a:rPr lang="hu-HU" smtClean="0"/>
              <a:pPr/>
              <a:t>2019. 04. 15.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14BFD-F88F-432A-8ADE-5AB053F6332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00C-E117-45E2-967C-DCF6B6923E91}" type="datetimeFigureOut">
              <a:rPr lang="hu-HU" smtClean="0"/>
              <a:pPr/>
              <a:t>2019. 04. 15.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14BFD-F88F-432A-8ADE-5AB053F6332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C400C-E117-45E2-967C-DCF6B6923E91}" type="datetimeFigureOut">
              <a:rPr lang="hu-HU" smtClean="0"/>
              <a:pPr/>
              <a:t>2019. 04. 15.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114BFD-F88F-432A-8ADE-5AB053F63325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kiskoc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2916" y="5929330"/>
            <a:ext cx="561084" cy="561084"/>
          </a:xfrm>
          <a:prstGeom prst="rect">
            <a:avLst/>
          </a:prstGeom>
        </p:spPr>
      </p:pic>
      <p:cxnSp>
        <p:nvCxnSpPr>
          <p:cNvPr id="5" name="Egyenes összekötő 4"/>
          <p:cNvCxnSpPr/>
          <p:nvPr/>
        </p:nvCxnSpPr>
        <p:spPr>
          <a:xfrm rot="5400000">
            <a:off x="-3071842" y="3429000"/>
            <a:ext cx="6858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Kép 16" descr="FILTERMAX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85728"/>
            <a:ext cx="2819591" cy="679120"/>
          </a:xfrm>
          <a:prstGeom prst="rect">
            <a:avLst/>
          </a:prstGeom>
        </p:spPr>
      </p:pic>
      <p:cxnSp>
        <p:nvCxnSpPr>
          <p:cNvPr id="18" name="Egyenes összekötő 17"/>
          <p:cNvCxnSpPr/>
          <p:nvPr/>
        </p:nvCxnSpPr>
        <p:spPr>
          <a:xfrm>
            <a:off x="0" y="1285860"/>
            <a:ext cx="9144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zövegdoboz 5">
            <a:extLst>
              <a:ext uri="{FF2B5EF4-FFF2-40B4-BE49-F238E27FC236}">
                <a16:creationId xmlns:a16="http://schemas.microsoft.com/office/drawing/2014/main" id="{079D2020-0E7D-49BF-A4D6-5FA1410E9856}"/>
              </a:ext>
            </a:extLst>
          </p:cNvPr>
          <p:cNvSpPr txBox="1"/>
          <p:nvPr/>
        </p:nvSpPr>
        <p:spPr>
          <a:xfrm>
            <a:off x="1495643" y="2998113"/>
            <a:ext cx="615271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5000" dirty="0">
                <a:latin typeface="Trebuchet MS" panose="020B0603020202020204" pitchFamily="34" charset="0"/>
              </a:rPr>
              <a:t>Kezdjük a PÁNIKKAL!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kiskoc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2916" y="5929330"/>
            <a:ext cx="561084" cy="561084"/>
          </a:xfrm>
          <a:prstGeom prst="rect">
            <a:avLst/>
          </a:prstGeom>
        </p:spPr>
      </p:pic>
      <p:cxnSp>
        <p:nvCxnSpPr>
          <p:cNvPr id="5" name="Egyenes összekötő 4"/>
          <p:cNvCxnSpPr/>
          <p:nvPr/>
        </p:nvCxnSpPr>
        <p:spPr>
          <a:xfrm rot="5400000">
            <a:off x="-3071842" y="3429000"/>
            <a:ext cx="6858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Kép 16" descr="FILTERMAX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85728"/>
            <a:ext cx="2819591" cy="679120"/>
          </a:xfrm>
          <a:prstGeom prst="rect">
            <a:avLst/>
          </a:prstGeom>
        </p:spPr>
      </p:pic>
      <p:cxnSp>
        <p:nvCxnSpPr>
          <p:cNvPr id="18" name="Egyenes összekötő 17"/>
          <p:cNvCxnSpPr/>
          <p:nvPr/>
        </p:nvCxnSpPr>
        <p:spPr>
          <a:xfrm>
            <a:off x="0" y="1285860"/>
            <a:ext cx="9144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zövegdoboz 5">
            <a:extLst>
              <a:ext uri="{FF2B5EF4-FFF2-40B4-BE49-F238E27FC236}">
                <a16:creationId xmlns:a16="http://schemas.microsoft.com/office/drawing/2014/main" id="{079D2020-0E7D-49BF-A4D6-5FA1410E9856}"/>
              </a:ext>
            </a:extLst>
          </p:cNvPr>
          <p:cNvSpPr txBox="1"/>
          <p:nvPr/>
        </p:nvSpPr>
        <p:spPr>
          <a:xfrm>
            <a:off x="546645" y="2706482"/>
            <a:ext cx="831681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600" dirty="0">
                <a:latin typeface="Trebuchet MS" panose="020B0603020202020204" pitchFamily="34" charset="0"/>
              </a:rPr>
              <a:t>UEBA megközelítések</a:t>
            </a:r>
          </a:p>
          <a:p>
            <a:pPr algn="ctr"/>
            <a:endParaRPr lang="hu-HU" sz="2800" dirty="0">
              <a:latin typeface="Trebuchet MS" panose="020B0603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800" dirty="0">
                <a:latin typeface="Trebuchet MS" panose="020B0603020202020204" pitchFamily="34" charset="0"/>
              </a:rPr>
              <a:t>EVENT – ESEMÉNY alapú vizsgálatok;</a:t>
            </a:r>
          </a:p>
          <a:p>
            <a:r>
              <a:rPr lang="hu-HU" sz="2800" dirty="0">
                <a:latin typeface="Trebuchet MS" panose="020B0603020202020204" pitchFamily="34" charset="0"/>
              </a:rPr>
              <a:t>	Mit csinálnak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hu-HU" sz="2800" dirty="0">
              <a:latin typeface="Trebuchet MS" panose="020B0603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800" dirty="0">
                <a:latin typeface="Trebuchet MS" panose="020B0603020202020204" pitchFamily="34" charset="0"/>
              </a:rPr>
              <a:t>ENTITY – AZONOSSÁG alapú vizsgálatok;</a:t>
            </a:r>
          </a:p>
          <a:p>
            <a:r>
              <a:rPr lang="hu-HU" sz="2800" dirty="0">
                <a:latin typeface="Trebuchet MS" panose="020B0603020202020204" pitchFamily="34" charset="0"/>
              </a:rPr>
              <a:t>	Kik csinálják</a:t>
            </a:r>
          </a:p>
          <a:p>
            <a:endParaRPr lang="hu-HU" sz="2800" dirty="0">
              <a:latin typeface="Trebuchet MS" panose="020B0603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hu-HU" sz="28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662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kiskoc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2916" y="5929330"/>
            <a:ext cx="561084" cy="561084"/>
          </a:xfrm>
          <a:prstGeom prst="rect">
            <a:avLst/>
          </a:prstGeom>
        </p:spPr>
      </p:pic>
      <p:cxnSp>
        <p:nvCxnSpPr>
          <p:cNvPr id="5" name="Egyenes összekötő 4"/>
          <p:cNvCxnSpPr/>
          <p:nvPr/>
        </p:nvCxnSpPr>
        <p:spPr>
          <a:xfrm rot="5400000">
            <a:off x="-3071842" y="3429000"/>
            <a:ext cx="6858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Kép 16" descr="FILTERMAX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85728"/>
            <a:ext cx="2819591" cy="679120"/>
          </a:xfrm>
          <a:prstGeom prst="rect">
            <a:avLst/>
          </a:prstGeom>
        </p:spPr>
      </p:pic>
      <p:cxnSp>
        <p:nvCxnSpPr>
          <p:cNvPr id="18" name="Egyenes összekötő 17"/>
          <p:cNvCxnSpPr/>
          <p:nvPr/>
        </p:nvCxnSpPr>
        <p:spPr>
          <a:xfrm>
            <a:off x="0" y="1285860"/>
            <a:ext cx="9144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zövegdoboz 5">
            <a:extLst>
              <a:ext uri="{FF2B5EF4-FFF2-40B4-BE49-F238E27FC236}">
                <a16:creationId xmlns:a16="http://schemas.microsoft.com/office/drawing/2014/main" id="{079D2020-0E7D-49BF-A4D6-5FA1410E9856}"/>
              </a:ext>
            </a:extLst>
          </p:cNvPr>
          <p:cNvSpPr txBox="1"/>
          <p:nvPr/>
        </p:nvSpPr>
        <p:spPr>
          <a:xfrm>
            <a:off x="546645" y="1608460"/>
            <a:ext cx="8316813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600" dirty="0">
                <a:latin typeface="Trebuchet MS" panose="020B0603020202020204" pitchFamily="34" charset="0"/>
              </a:rPr>
              <a:t>EVENT – ESEMÉNY alapú vizsgálatok</a:t>
            </a:r>
          </a:p>
          <a:p>
            <a:pPr algn="ctr"/>
            <a:endParaRPr lang="hu-HU" sz="2800" dirty="0">
              <a:latin typeface="Trebuchet MS" panose="020B0603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400" dirty="0">
                <a:latin typeface="Trebuchet MS" panose="020B0603020202020204" pitchFamily="34" charset="0"/>
              </a:rPr>
              <a:t>Klasszikus INPUT adatok és rendszerek;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400" dirty="0">
                <a:latin typeface="Trebuchet MS" panose="020B0603020202020204" pitchFamily="34" charset="0"/>
              </a:rPr>
              <a:t>Klasszikus feldolgozás;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400" dirty="0" err="1">
                <a:latin typeface="Trebuchet MS" panose="020B0603020202020204" pitchFamily="34" charset="0"/>
              </a:rPr>
              <a:t>Pharsolni</a:t>
            </a:r>
            <a:r>
              <a:rPr lang="hu-HU" sz="2400" dirty="0">
                <a:latin typeface="Trebuchet MS" panose="020B0603020202020204" pitchFamily="34" charset="0"/>
              </a:rPr>
              <a:t> kötelező;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400" dirty="0">
                <a:latin typeface="Trebuchet MS" panose="020B0603020202020204" pitchFamily="34" charset="0"/>
              </a:rPr>
              <a:t>Fix szabályok és következmények;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400" dirty="0">
                <a:latin typeface="Trebuchet MS" panose="020B0603020202020204" pitchFamily="34" charset="0"/>
              </a:rPr>
              <a:t>Zóna, érték, határ vizsgálatok;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400" dirty="0">
                <a:latin typeface="Trebuchet MS" panose="020B0603020202020204" pitchFamily="34" charset="0"/>
              </a:rPr>
              <a:t>Jól definiálható, pontos végeredménnyel.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hu-HU" sz="28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050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kiskoc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2916" y="5929330"/>
            <a:ext cx="561084" cy="561084"/>
          </a:xfrm>
          <a:prstGeom prst="rect">
            <a:avLst/>
          </a:prstGeom>
        </p:spPr>
      </p:pic>
      <p:cxnSp>
        <p:nvCxnSpPr>
          <p:cNvPr id="5" name="Egyenes összekötő 4"/>
          <p:cNvCxnSpPr/>
          <p:nvPr/>
        </p:nvCxnSpPr>
        <p:spPr>
          <a:xfrm rot="5400000">
            <a:off x="-3071842" y="3429000"/>
            <a:ext cx="6858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Kép 16" descr="FILTERMAX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85728"/>
            <a:ext cx="2819591" cy="679120"/>
          </a:xfrm>
          <a:prstGeom prst="rect">
            <a:avLst/>
          </a:prstGeom>
        </p:spPr>
      </p:pic>
      <p:cxnSp>
        <p:nvCxnSpPr>
          <p:cNvPr id="18" name="Egyenes összekötő 17"/>
          <p:cNvCxnSpPr/>
          <p:nvPr/>
        </p:nvCxnSpPr>
        <p:spPr>
          <a:xfrm>
            <a:off x="0" y="1285860"/>
            <a:ext cx="9144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zövegdoboz 5">
            <a:extLst>
              <a:ext uri="{FF2B5EF4-FFF2-40B4-BE49-F238E27FC236}">
                <a16:creationId xmlns:a16="http://schemas.microsoft.com/office/drawing/2014/main" id="{079D2020-0E7D-49BF-A4D6-5FA1410E9856}"/>
              </a:ext>
            </a:extLst>
          </p:cNvPr>
          <p:cNvSpPr txBox="1"/>
          <p:nvPr/>
        </p:nvSpPr>
        <p:spPr>
          <a:xfrm>
            <a:off x="546645" y="1608460"/>
            <a:ext cx="831681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600" dirty="0">
                <a:latin typeface="Trebuchet MS" panose="020B0603020202020204" pitchFamily="34" charset="0"/>
              </a:rPr>
              <a:t>ENTITY – AZONOSSÁG alapú vizsgálatok</a:t>
            </a:r>
          </a:p>
          <a:p>
            <a:pPr algn="ctr"/>
            <a:endParaRPr lang="hu-HU" sz="2800" dirty="0">
              <a:latin typeface="Trebuchet MS" panose="020B0603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400" dirty="0">
                <a:latin typeface="Trebuchet MS" panose="020B0603020202020204" pitchFamily="34" charset="0"/>
              </a:rPr>
              <a:t>HR+AD+CMDB inputok;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400" dirty="0">
                <a:latin typeface="Trebuchet MS" panose="020B0603020202020204" pitchFamily="34" charset="0"/>
              </a:rPr>
              <a:t>Feltételezéseken alapuló elemzések;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400" dirty="0">
                <a:latin typeface="Trebuchet MS" panose="020B0603020202020204" pitchFamily="34" charset="0"/>
              </a:rPr>
              <a:t>Csak a „mihez képest” után értelmezhetők a vizsgálatok;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400" dirty="0">
                <a:latin typeface="Trebuchet MS" panose="020B0603020202020204" pitchFamily="34" charset="0"/>
              </a:rPr>
              <a:t>Nincs egyértelmű jósági kimenete az eredményességre vizsgálva;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400" dirty="0">
                <a:latin typeface="Trebuchet MS" panose="020B0603020202020204" pitchFamily="34" charset="0"/>
              </a:rPr>
              <a:t>Kockázatelemzés és kockázati szintek meghatározása kötelező;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400" dirty="0">
                <a:latin typeface="Trebuchet MS" panose="020B0603020202020204" pitchFamily="34" charset="0"/>
              </a:rPr>
              <a:t>Az eredménytermék egy újabb vizsgálat (jó esetben).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hu-HU" sz="28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40614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kiskoc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2916" y="5929330"/>
            <a:ext cx="561084" cy="561084"/>
          </a:xfrm>
          <a:prstGeom prst="rect">
            <a:avLst/>
          </a:prstGeom>
        </p:spPr>
      </p:pic>
      <p:cxnSp>
        <p:nvCxnSpPr>
          <p:cNvPr id="5" name="Egyenes összekötő 4"/>
          <p:cNvCxnSpPr/>
          <p:nvPr/>
        </p:nvCxnSpPr>
        <p:spPr>
          <a:xfrm rot="5400000">
            <a:off x="-3071842" y="3429000"/>
            <a:ext cx="6858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Kép 16" descr="FILTERMAX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85728"/>
            <a:ext cx="2819591" cy="679120"/>
          </a:xfrm>
          <a:prstGeom prst="rect">
            <a:avLst/>
          </a:prstGeom>
        </p:spPr>
      </p:pic>
      <p:cxnSp>
        <p:nvCxnSpPr>
          <p:cNvPr id="18" name="Egyenes összekötő 17"/>
          <p:cNvCxnSpPr/>
          <p:nvPr/>
        </p:nvCxnSpPr>
        <p:spPr>
          <a:xfrm>
            <a:off x="0" y="1285860"/>
            <a:ext cx="9144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zövegdoboz 5">
            <a:extLst>
              <a:ext uri="{FF2B5EF4-FFF2-40B4-BE49-F238E27FC236}">
                <a16:creationId xmlns:a16="http://schemas.microsoft.com/office/drawing/2014/main" id="{079D2020-0E7D-49BF-A4D6-5FA1410E9856}"/>
              </a:ext>
            </a:extLst>
          </p:cNvPr>
          <p:cNvSpPr txBox="1"/>
          <p:nvPr/>
        </p:nvSpPr>
        <p:spPr>
          <a:xfrm>
            <a:off x="546645" y="1608460"/>
            <a:ext cx="831681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600" dirty="0">
                <a:latin typeface="Trebuchet MS" panose="020B0603020202020204" pitchFamily="34" charset="0"/>
              </a:rPr>
              <a:t>ENTITY vizsgálatok területei</a:t>
            </a:r>
          </a:p>
          <a:p>
            <a:pPr algn="ctr"/>
            <a:endParaRPr lang="hu-HU" sz="2800" dirty="0">
              <a:latin typeface="Trebuchet MS" panose="020B0603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800" b="1" dirty="0">
                <a:latin typeface="Trebuchet MS" panose="020B0603020202020204" pitchFamily="34" charset="0"/>
              </a:rPr>
              <a:t>Kommunikáció vizsgálata </a:t>
            </a:r>
            <a:r>
              <a:rPr lang="hu-HU" sz="2800" dirty="0">
                <a:latin typeface="Trebuchet MS" panose="020B0603020202020204" pitchFamily="34" charset="0"/>
              </a:rPr>
              <a:t>(e-mail, chat, </a:t>
            </a:r>
            <a:r>
              <a:rPr lang="hu-HU" sz="2800" dirty="0" err="1">
                <a:latin typeface="Trebuchet MS" panose="020B0603020202020204" pitchFamily="34" charset="0"/>
              </a:rPr>
              <a:t>voice</a:t>
            </a:r>
            <a:r>
              <a:rPr lang="hu-HU" sz="2800" dirty="0">
                <a:latin typeface="Trebuchet MS" panose="020B0603020202020204" pitchFamily="34" charset="0"/>
              </a:rPr>
              <a:t>, </a:t>
            </a:r>
            <a:r>
              <a:rPr lang="hu-HU" sz="2800" dirty="0" err="1">
                <a:latin typeface="Trebuchet MS" panose="020B0603020202020204" pitchFamily="34" charset="0"/>
              </a:rPr>
              <a:t>RLCom</a:t>
            </a:r>
            <a:r>
              <a:rPr lang="hu-HU" sz="2800" dirty="0">
                <a:latin typeface="Trebuchet MS" panose="020B0603020202020204" pitchFamily="34" charset="0"/>
              </a:rPr>
              <a:t>);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800" b="1" dirty="0">
                <a:latin typeface="Trebuchet MS" panose="020B0603020202020204" pitchFamily="34" charset="0"/>
              </a:rPr>
              <a:t>HR adatok vizsgálata </a:t>
            </a:r>
            <a:r>
              <a:rPr lang="hu-HU" sz="2800" dirty="0">
                <a:latin typeface="Trebuchet MS" panose="020B0603020202020204" pitchFamily="34" charset="0"/>
              </a:rPr>
              <a:t>(motivációelemzés, negatív attitűdök);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800" b="1" dirty="0">
                <a:latin typeface="Trebuchet MS" panose="020B0603020202020204" pitchFamily="34" charset="0"/>
              </a:rPr>
              <a:t>Rendszer alapú vizsgálat </a:t>
            </a:r>
            <a:r>
              <a:rPr lang="hu-HU" sz="2800" dirty="0">
                <a:latin typeface="Trebuchet MS" panose="020B0603020202020204" pitchFamily="34" charset="0"/>
              </a:rPr>
              <a:t>(SIEM, EP, </a:t>
            </a:r>
            <a:r>
              <a:rPr lang="hu-HU" sz="2800" dirty="0" err="1">
                <a:latin typeface="Trebuchet MS" panose="020B0603020202020204" pitchFamily="34" charset="0"/>
              </a:rPr>
              <a:t>Shareing</a:t>
            </a:r>
            <a:r>
              <a:rPr lang="hu-HU" sz="2800" dirty="0">
                <a:latin typeface="Trebuchet MS" panose="020B0603020202020204" pitchFamily="34" charset="0"/>
              </a:rPr>
              <a:t>, </a:t>
            </a:r>
            <a:r>
              <a:rPr lang="hu-HU" sz="2800" dirty="0" err="1">
                <a:latin typeface="Trebuchet MS" panose="020B0603020202020204" pitchFamily="34" charset="0"/>
              </a:rPr>
              <a:t>logins</a:t>
            </a:r>
            <a:r>
              <a:rPr lang="hu-HU" sz="2800" dirty="0">
                <a:latin typeface="Trebuchet MS" panose="020B0603020202020204" pitchFamily="34" charset="0"/>
              </a:rPr>
              <a:t>, digitális viselkedés);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800" b="1" dirty="0">
                <a:latin typeface="Trebuchet MS" panose="020B0603020202020204" pitchFamily="34" charset="0"/>
              </a:rPr>
              <a:t>Fizikai tér vizsgálata </a:t>
            </a:r>
            <a:r>
              <a:rPr lang="hu-HU" sz="2800" dirty="0">
                <a:latin typeface="Trebuchet MS" panose="020B0603020202020204" pitchFamily="34" charset="0"/>
              </a:rPr>
              <a:t>(utazás, munkatér, fizikai viselkedés).</a:t>
            </a:r>
          </a:p>
        </p:txBody>
      </p:sp>
    </p:spTree>
    <p:extLst>
      <p:ext uri="{BB962C8B-B14F-4D97-AF65-F5344CB8AC3E}">
        <p14:creationId xmlns:p14="http://schemas.microsoft.com/office/powerpoint/2010/main" val="2278579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kiskoc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2916" y="5929330"/>
            <a:ext cx="561084" cy="561084"/>
          </a:xfrm>
          <a:prstGeom prst="rect">
            <a:avLst/>
          </a:prstGeom>
        </p:spPr>
      </p:pic>
      <p:cxnSp>
        <p:nvCxnSpPr>
          <p:cNvPr id="5" name="Egyenes összekötő 4"/>
          <p:cNvCxnSpPr/>
          <p:nvPr/>
        </p:nvCxnSpPr>
        <p:spPr>
          <a:xfrm rot="5400000">
            <a:off x="-3071842" y="3429000"/>
            <a:ext cx="6858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Kép 16" descr="FILTERMAX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85728"/>
            <a:ext cx="2819591" cy="679120"/>
          </a:xfrm>
          <a:prstGeom prst="rect">
            <a:avLst/>
          </a:prstGeom>
        </p:spPr>
      </p:pic>
      <p:cxnSp>
        <p:nvCxnSpPr>
          <p:cNvPr id="18" name="Egyenes összekötő 17"/>
          <p:cNvCxnSpPr/>
          <p:nvPr/>
        </p:nvCxnSpPr>
        <p:spPr>
          <a:xfrm>
            <a:off x="0" y="1285860"/>
            <a:ext cx="9144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zövegdoboz 5">
            <a:extLst>
              <a:ext uri="{FF2B5EF4-FFF2-40B4-BE49-F238E27FC236}">
                <a16:creationId xmlns:a16="http://schemas.microsoft.com/office/drawing/2014/main" id="{079D2020-0E7D-49BF-A4D6-5FA1410E9856}"/>
              </a:ext>
            </a:extLst>
          </p:cNvPr>
          <p:cNvSpPr txBox="1"/>
          <p:nvPr/>
        </p:nvSpPr>
        <p:spPr>
          <a:xfrm>
            <a:off x="546645" y="1608460"/>
            <a:ext cx="8316813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600" dirty="0">
                <a:latin typeface="Trebuchet MS" panose="020B0603020202020204" pitchFamily="34" charset="0"/>
              </a:rPr>
              <a:t>ENTITY vizsgálatok eredménye</a:t>
            </a:r>
          </a:p>
          <a:p>
            <a:pPr algn="ctr"/>
            <a:endParaRPr lang="hu-HU" sz="2800" dirty="0">
              <a:latin typeface="Trebuchet MS" panose="020B0603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800" b="1" dirty="0">
                <a:latin typeface="Trebuchet MS" panose="020B0603020202020204" pitchFamily="34" charset="0"/>
              </a:rPr>
              <a:t>Viselkedésminta változása;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800" b="1" dirty="0">
                <a:latin typeface="Trebuchet MS" panose="020B0603020202020204" pitchFamily="34" charset="0"/>
              </a:rPr>
              <a:t>Kommunikációs közeg változása;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800" b="1" dirty="0">
                <a:latin typeface="Trebuchet MS" panose="020B0603020202020204" pitchFamily="34" charset="0"/>
              </a:rPr>
              <a:t>Tevékenység változás;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800" b="1" dirty="0">
                <a:latin typeface="Trebuchet MS" panose="020B0603020202020204" pitchFamily="34" charset="0"/>
              </a:rPr>
              <a:t>Mozgás változás;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hu-HU" sz="2800" b="1" dirty="0">
              <a:latin typeface="Trebuchet MS" panose="020B0603020202020204" pitchFamily="34" charset="0"/>
            </a:endParaRPr>
          </a:p>
          <a:p>
            <a:r>
              <a:rPr lang="hu-HU" sz="2800" b="1" dirty="0">
                <a:latin typeface="Trebuchet MS" panose="020B0603020202020204" pitchFamily="34" charset="0"/>
              </a:rPr>
              <a:t>Az eredmény, hogy a VÁLTOZÁS látható lesz, a biztonság ettől még nem növekszik!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hu-HU" sz="2800" b="1" dirty="0">
              <a:latin typeface="Trebuchet MS" panose="020B0603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hu-HU" sz="28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0158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kiskoc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2916" y="5929330"/>
            <a:ext cx="561084" cy="561084"/>
          </a:xfrm>
          <a:prstGeom prst="rect">
            <a:avLst/>
          </a:prstGeom>
        </p:spPr>
      </p:pic>
      <p:cxnSp>
        <p:nvCxnSpPr>
          <p:cNvPr id="5" name="Egyenes összekötő 4"/>
          <p:cNvCxnSpPr/>
          <p:nvPr/>
        </p:nvCxnSpPr>
        <p:spPr>
          <a:xfrm rot="5400000">
            <a:off x="-3071842" y="3429000"/>
            <a:ext cx="6858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Kép 16" descr="FILTERMAX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85728"/>
            <a:ext cx="2819591" cy="679120"/>
          </a:xfrm>
          <a:prstGeom prst="rect">
            <a:avLst/>
          </a:prstGeom>
        </p:spPr>
      </p:pic>
      <p:cxnSp>
        <p:nvCxnSpPr>
          <p:cNvPr id="18" name="Egyenes összekötő 17"/>
          <p:cNvCxnSpPr/>
          <p:nvPr/>
        </p:nvCxnSpPr>
        <p:spPr>
          <a:xfrm>
            <a:off x="0" y="1285860"/>
            <a:ext cx="9144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zövegdoboz 5">
            <a:extLst>
              <a:ext uri="{FF2B5EF4-FFF2-40B4-BE49-F238E27FC236}">
                <a16:creationId xmlns:a16="http://schemas.microsoft.com/office/drawing/2014/main" id="{079D2020-0E7D-49BF-A4D6-5FA1410E9856}"/>
              </a:ext>
            </a:extLst>
          </p:cNvPr>
          <p:cNvSpPr txBox="1"/>
          <p:nvPr/>
        </p:nvSpPr>
        <p:spPr>
          <a:xfrm>
            <a:off x="546645" y="1608460"/>
            <a:ext cx="831681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600" dirty="0">
                <a:latin typeface="Trebuchet MS" panose="020B0603020202020204" pitchFamily="34" charset="0"/>
              </a:rPr>
              <a:t>AZ UEBA biztonsági szerepe</a:t>
            </a:r>
          </a:p>
          <a:p>
            <a:pPr algn="ctr"/>
            <a:endParaRPr lang="hu-HU" sz="2800" dirty="0">
              <a:latin typeface="Trebuchet MS" panose="020B0603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800" b="1" dirty="0">
                <a:latin typeface="Trebuchet MS" panose="020B0603020202020204" pitchFamily="34" charset="0"/>
              </a:rPr>
              <a:t>Itt is megadhatunk KPI-ket, </a:t>
            </a:r>
            <a:r>
              <a:rPr lang="hu-HU" sz="2800" b="1" dirty="0" err="1">
                <a:latin typeface="Trebuchet MS" panose="020B0603020202020204" pitchFamily="34" charset="0"/>
              </a:rPr>
              <a:t>triggereket</a:t>
            </a:r>
            <a:r>
              <a:rPr lang="hu-HU" sz="2800" b="1" dirty="0">
                <a:latin typeface="Trebuchet MS" panose="020B0603020202020204" pitchFamily="34" charset="0"/>
              </a:rPr>
              <a:t>, riasztásokat, szabályokat.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800" b="1" dirty="0">
                <a:latin typeface="Trebuchet MS" panose="020B0603020202020204" pitchFamily="34" charset="0"/>
              </a:rPr>
              <a:t>Aránylag magas hibatűrés kell a szervezettől;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800" b="1" dirty="0">
                <a:latin typeface="Trebuchet MS" panose="020B0603020202020204" pitchFamily="34" charset="0"/>
              </a:rPr>
              <a:t>A termelést hátrányosan érinti;</a:t>
            </a:r>
          </a:p>
          <a:p>
            <a:endParaRPr lang="hu-HU" sz="2800" b="1" dirty="0">
              <a:latin typeface="Trebuchet MS" panose="020B0603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hu-HU" sz="2800" b="1" dirty="0">
              <a:latin typeface="Trebuchet MS" panose="020B0603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hu-HU" sz="28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269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kiskoc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2916" y="5929330"/>
            <a:ext cx="561084" cy="561084"/>
          </a:xfrm>
          <a:prstGeom prst="rect">
            <a:avLst/>
          </a:prstGeom>
        </p:spPr>
      </p:pic>
      <p:cxnSp>
        <p:nvCxnSpPr>
          <p:cNvPr id="5" name="Egyenes összekötő 4"/>
          <p:cNvCxnSpPr/>
          <p:nvPr/>
        </p:nvCxnSpPr>
        <p:spPr>
          <a:xfrm rot="5400000">
            <a:off x="-3071842" y="3429000"/>
            <a:ext cx="6858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Kép 16" descr="FILTERMAX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85728"/>
            <a:ext cx="2819591" cy="679120"/>
          </a:xfrm>
          <a:prstGeom prst="rect">
            <a:avLst/>
          </a:prstGeom>
        </p:spPr>
      </p:pic>
      <p:cxnSp>
        <p:nvCxnSpPr>
          <p:cNvPr id="18" name="Egyenes összekötő 17"/>
          <p:cNvCxnSpPr/>
          <p:nvPr/>
        </p:nvCxnSpPr>
        <p:spPr>
          <a:xfrm>
            <a:off x="0" y="1285860"/>
            <a:ext cx="9144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zövegdoboz 5">
            <a:extLst>
              <a:ext uri="{FF2B5EF4-FFF2-40B4-BE49-F238E27FC236}">
                <a16:creationId xmlns:a16="http://schemas.microsoft.com/office/drawing/2014/main" id="{079D2020-0E7D-49BF-A4D6-5FA1410E9856}"/>
              </a:ext>
            </a:extLst>
          </p:cNvPr>
          <p:cNvSpPr txBox="1"/>
          <p:nvPr/>
        </p:nvSpPr>
        <p:spPr>
          <a:xfrm>
            <a:off x="546645" y="1608460"/>
            <a:ext cx="831681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600" dirty="0">
                <a:latin typeface="Trebuchet MS" panose="020B0603020202020204" pitchFamily="34" charset="0"/>
              </a:rPr>
              <a:t>AZ UEBA veszélyei</a:t>
            </a:r>
          </a:p>
          <a:p>
            <a:pPr algn="ctr"/>
            <a:endParaRPr lang="hu-HU" sz="2800" dirty="0">
              <a:latin typeface="Trebuchet MS" panose="020B0603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800" b="1" dirty="0">
                <a:latin typeface="Trebuchet MS" panose="020B0603020202020204" pitchFamily="34" charset="0"/>
              </a:rPr>
              <a:t>GDPR rémálom;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800" b="1" dirty="0">
                <a:latin typeface="Trebuchet MS" panose="020B0603020202020204" pitchFamily="34" charset="0"/>
              </a:rPr>
              <a:t>Termelés kiesést okozhat egy rossz riasztás;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800" b="1" dirty="0">
                <a:latin typeface="Trebuchet MS" panose="020B0603020202020204" pitchFamily="34" charset="0"/>
              </a:rPr>
              <a:t>A folyamatos megfigyelés rontja az alkalmazott morálját és elkötelezettségét a szervezet felé rombolja;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800" b="1" dirty="0">
                <a:latin typeface="Trebuchet MS" panose="020B0603020202020204" pitchFamily="34" charset="0"/>
              </a:rPr>
              <a:t>A szervezet CSAK arra használhatja az UEBA-t, amire azt kitalálták, és ami miatt bevezetik!</a:t>
            </a:r>
            <a:endParaRPr lang="hu-HU" sz="28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37649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kiskoc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2916" y="5929330"/>
            <a:ext cx="561084" cy="561084"/>
          </a:xfrm>
          <a:prstGeom prst="rect">
            <a:avLst/>
          </a:prstGeom>
        </p:spPr>
      </p:pic>
      <p:cxnSp>
        <p:nvCxnSpPr>
          <p:cNvPr id="5" name="Egyenes összekötő 4"/>
          <p:cNvCxnSpPr/>
          <p:nvPr/>
        </p:nvCxnSpPr>
        <p:spPr>
          <a:xfrm rot="5400000">
            <a:off x="-3071842" y="3429000"/>
            <a:ext cx="6858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Kép 16" descr="FILTERMAX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85728"/>
            <a:ext cx="2819591" cy="679120"/>
          </a:xfrm>
          <a:prstGeom prst="rect">
            <a:avLst/>
          </a:prstGeom>
        </p:spPr>
      </p:pic>
      <p:cxnSp>
        <p:nvCxnSpPr>
          <p:cNvPr id="18" name="Egyenes összekötő 17"/>
          <p:cNvCxnSpPr/>
          <p:nvPr/>
        </p:nvCxnSpPr>
        <p:spPr>
          <a:xfrm>
            <a:off x="0" y="1285860"/>
            <a:ext cx="9144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zövegdoboz 5">
            <a:extLst>
              <a:ext uri="{FF2B5EF4-FFF2-40B4-BE49-F238E27FC236}">
                <a16:creationId xmlns:a16="http://schemas.microsoft.com/office/drawing/2014/main" id="{079D2020-0E7D-49BF-A4D6-5FA1410E9856}"/>
              </a:ext>
            </a:extLst>
          </p:cNvPr>
          <p:cNvSpPr txBox="1"/>
          <p:nvPr/>
        </p:nvSpPr>
        <p:spPr>
          <a:xfrm>
            <a:off x="546645" y="1608460"/>
            <a:ext cx="8316813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600" dirty="0">
                <a:latin typeface="Trebuchet MS" panose="020B0603020202020204" pitchFamily="34" charset="0"/>
              </a:rPr>
              <a:t>AZ UEBA bevezetés I. lépés</a:t>
            </a:r>
          </a:p>
          <a:p>
            <a:pPr algn="ctr"/>
            <a:endParaRPr lang="hu-HU" sz="2800" dirty="0">
              <a:latin typeface="Trebuchet MS" panose="020B0603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800" b="1" dirty="0">
                <a:latin typeface="Trebuchet MS" panose="020B0603020202020204" pitchFamily="34" charset="0"/>
              </a:rPr>
              <a:t>A hatókör meghatározása: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hu-HU" sz="2800" b="1" dirty="0">
                <a:latin typeface="Trebuchet MS" panose="020B0603020202020204" pitchFamily="34" charset="0"/>
              </a:rPr>
              <a:t>HOL ? (a lehető legszűkebb területre);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hu-HU" sz="2800" b="1" dirty="0">
                <a:latin typeface="Trebuchet MS" panose="020B0603020202020204" pitchFamily="34" charset="0"/>
              </a:rPr>
              <a:t>KIRE ? (a lehető legkevesebb entitásra);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hu-HU" sz="2800" b="1" dirty="0">
                <a:latin typeface="Trebuchet MS" panose="020B0603020202020204" pitchFamily="34" charset="0"/>
              </a:rPr>
              <a:t>MIKOR ? (csak ha </a:t>
            </a:r>
            <a:r>
              <a:rPr lang="hu-HU" sz="2800" b="1" dirty="0" err="1">
                <a:latin typeface="Trebuchet MS" panose="020B0603020202020204" pitchFamily="34" charset="0"/>
              </a:rPr>
              <a:t>muszály</a:t>
            </a:r>
            <a:r>
              <a:rPr lang="hu-HU" sz="2800" b="1" dirty="0">
                <a:latin typeface="Trebuchet MS" panose="020B0603020202020204" pitchFamily="34" charset="0"/>
              </a:rPr>
              <a:t>);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hu-HU" sz="2800" b="1" dirty="0">
                <a:latin typeface="Trebuchet MS" panose="020B0603020202020204" pitchFamily="34" charset="0"/>
              </a:rPr>
              <a:t>MEDDIG ? (Csak amíg a vizsgálat tart);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endParaRPr lang="hu-HU" sz="2800" b="1" dirty="0">
              <a:latin typeface="Trebuchet MS" panose="020B0603020202020204" pitchFamily="34" charset="0"/>
            </a:endParaRPr>
          </a:p>
          <a:p>
            <a:pPr marL="1028700" lvl="1" indent="-571500">
              <a:buFont typeface="Arial" panose="020B0604020202020204" pitchFamily="34" charset="0"/>
              <a:buChar char="•"/>
            </a:pPr>
            <a:endParaRPr lang="hu-HU" sz="2800" b="1" dirty="0">
              <a:latin typeface="Trebuchet MS" panose="020B0603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hu-HU" sz="2800" b="1" dirty="0">
              <a:latin typeface="Trebuchet MS" panose="020B0603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hu-HU" sz="28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9329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kiskoc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2916" y="5929330"/>
            <a:ext cx="561084" cy="561084"/>
          </a:xfrm>
          <a:prstGeom prst="rect">
            <a:avLst/>
          </a:prstGeom>
        </p:spPr>
      </p:pic>
      <p:cxnSp>
        <p:nvCxnSpPr>
          <p:cNvPr id="5" name="Egyenes összekötő 4"/>
          <p:cNvCxnSpPr/>
          <p:nvPr/>
        </p:nvCxnSpPr>
        <p:spPr>
          <a:xfrm rot="5400000">
            <a:off x="-3071842" y="3429000"/>
            <a:ext cx="6858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Kép 16" descr="FILTERMAX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85728"/>
            <a:ext cx="2819591" cy="679120"/>
          </a:xfrm>
          <a:prstGeom prst="rect">
            <a:avLst/>
          </a:prstGeom>
        </p:spPr>
      </p:pic>
      <p:cxnSp>
        <p:nvCxnSpPr>
          <p:cNvPr id="18" name="Egyenes összekötő 17"/>
          <p:cNvCxnSpPr/>
          <p:nvPr/>
        </p:nvCxnSpPr>
        <p:spPr>
          <a:xfrm>
            <a:off x="0" y="1285860"/>
            <a:ext cx="9144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zövegdoboz 5">
            <a:extLst>
              <a:ext uri="{FF2B5EF4-FFF2-40B4-BE49-F238E27FC236}">
                <a16:creationId xmlns:a16="http://schemas.microsoft.com/office/drawing/2014/main" id="{079D2020-0E7D-49BF-A4D6-5FA1410E9856}"/>
              </a:ext>
            </a:extLst>
          </p:cNvPr>
          <p:cNvSpPr txBox="1"/>
          <p:nvPr/>
        </p:nvSpPr>
        <p:spPr>
          <a:xfrm>
            <a:off x="546645" y="1608460"/>
            <a:ext cx="831681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600" dirty="0">
                <a:latin typeface="Trebuchet MS" panose="020B0603020202020204" pitchFamily="34" charset="0"/>
              </a:rPr>
              <a:t>AZ UEBA bevezetés II. lépés</a:t>
            </a:r>
          </a:p>
          <a:p>
            <a:pPr algn="ctr"/>
            <a:endParaRPr lang="hu-HU" sz="2800" dirty="0">
              <a:latin typeface="Trebuchet MS" panose="020B0603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400" b="1" dirty="0">
                <a:latin typeface="Trebuchet MS" panose="020B0603020202020204" pitchFamily="34" charset="0"/>
              </a:rPr>
              <a:t>Rendszer kiválasztása: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hu-HU" sz="2400" b="1" dirty="0">
                <a:latin typeface="Trebuchet MS" panose="020B0603020202020204" pitchFamily="34" charset="0"/>
              </a:rPr>
              <a:t>Lehetőleg (…CSAK) ON-PREMISE telepítés;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hu-HU" sz="2400" b="1" dirty="0">
                <a:latin typeface="Trebuchet MS" panose="020B0603020202020204" pitchFamily="34" charset="0"/>
              </a:rPr>
              <a:t>Saját </a:t>
            </a:r>
            <a:r>
              <a:rPr lang="hu-HU" sz="2400" b="1" dirty="0" err="1">
                <a:latin typeface="Trebuchet MS" panose="020B0603020202020204" pitchFamily="34" charset="0"/>
              </a:rPr>
              <a:t>User</a:t>
            </a:r>
            <a:r>
              <a:rPr lang="hu-HU" sz="2400" b="1" dirty="0">
                <a:latin typeface="Trebuchet MS" panose="020B0603020202020204" pitchFamily="34" charset="0"/>
              </a:rPr>
              <a:t> management;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hu-HU" sz="2400" b="1" dirty="0">
                <a:latin typeface="Trebuchet MS" panose="020B0603020202020204" pitchFamily="34" charset="0"/>
              </a:rPr>
              <a:t>„4 szem elv” és </a:t>
            </a:r>
            <a:r>
              <a:rPr lang="hu-HU" sz="2400" b="1" dirty="0" err="1">
                <a:latin typeface="Trebuchet MS" panose="020B0603020202020204" pitchFamily="34" charset="0"/>
              </a:rPr>
              <a:t>SoD</a:t>
            </a:r>
            <a:r>
              <a:rPr lang="hu-HU" sz="2400" b="1" dirty="0">
                <a:latin typeface="Trebuchet MS" panose="020B0603020202020204" pitchFamily="34" charset="0"/>
              </a:rPr>
              <a:t> kötelező;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hu-HU" sz="2400" b="1" dirty="0">
                <a:latin typeface="Trebuchet MS" panose="020B0603020202020204" pitchFamily="34" charset="0"/>
              </a:rPr>
              <a:t>A riportot, csak a jog és a HR tudtával </a:t>
            </a:r>
            <a:r>
              <a:rPr lang="hu-HU" sz="2400" b="1">
                <a:latin typeface="Trebuchet MS" panose="020B0603020202020204" pitchFamily="34" charset="0"/>
              </a:rPr>
              <a:t>a TOP </a:t>
            </a:r>
            <a:r>
              <a:rPr lang="hu-HU" sz="2400" b="1" dirty="0">
                <a:latin typeface="Trebuchet MS" panose="020B0603020202020204" pitchFamily="34" charset="0"/>
              </a:rPr>
              <a:t>management ismerheti és dolgozza fel.</a:t>
            </a:r>
          </a:p>
          <a:p>
            <a:pPr lvl="1"/>
            <a:endParaRPr lang="hu-HU" sz="2400" b="1" dirty="0">
              <a:latin typeface="Trebuchet MS" panose="020B0603020202020204" pitchFamily="34" charset="0"/>
            </a:endParaRPr>
          </a:p>
          <a:p>
            <a:pPr lvl="1"/>
            <a:r>
              <a:rPr lang="hu-HU" sz="2800" b="1" dirty="0">
                <a:latin typeface="Trebuchet MS" panose="020B0603020202020204" pitchFamily="34" charset="0"/>
              </a:rPr>
              <a:t>AZ EREDMÉNY JOGKÖVETKEZMÉNNYEL JÁR!</a:t>
            </a:r>
            <a:endParaRPr lang="hu-HU" sz="28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7098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kiskoc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2916" y="5929330"/>
            <a:ext cx="561084" cy="561084"/>
          </a:xfrm>
          <a:prstGeom prst="rect">
            <a:avLst/>
          </a:prstGeom>
        </p:spPr>
      </p:pic>
      <p:cxnSp>
        <p:nvCxnSpPr>
          <p:cNvPr id="5" name="Egyenes összekötő 4"/>
          <p:cNvCxnSpPr/>
          <p:nvPr/>
        </p:nvCxnSpPr>
        <p:spPr>
          <a:xfrm rot="5400000">
            <a:off x="-3071842" y="3429000"/>
            <a:ext cx="6858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Kép 16" descr="FILTERMAX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85728"/>
            <a:ext cx="2819591" cy="679120"/>
          </a:xfrm>
          <a:prstGeom prst="rect">
            <a:avLst/>
          </a:prstGeom>
        </p:spPr>
      </p:pic>
      <p:cxnSp>
        <p:nvCxnSpPr>
          <p:cNvPr id="18" name="Egyenes összekötő 17"/>
          <p:cNvCxnSpPr/>
          <p:nvPr/>
        </p:nvCxnSpPr>
        <p:spPr>
          <a:xfrm>
            <a:off x="0" y="1285860"/>
            <a:ext cx="9144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zövegdoboz 5">
            <a:extLst>
              <a:ext uri="{FF2B5EF4-FFF2-40B4-BE49-F238E27FC236}">
                <a16:creationId xmlns:a16="http://schemas.microsoft.com/office/drawing/2014/main" id="{079D2020-0E7D-49BF-A4D6-5FA1410E9856}"/>
              </a:ext>
            </a:extLst>
          </p:cNvPr>
          <p:cNvSpPr txBox="1"/>
          <p:nvPr/>
        </p:nvSpPr>
        <p:spPr>
          <a:xfrm>
            <a:off x="546645" y="1608460"/>
            <a:ext cx="8316813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600" dirty="0">
                <a:latin typeface="Trebuchet MS" panose="020B0603020202020204" pitchFamily="34" charset="0"/>
              </a:rPr>
              <a:t>AZ UEBA bevezetés III. lépés</a:t>
            </a:r>
          </a:p>
          <a:p>
            <a:pPr algn="ctr"/>
            <a:endParaRPr lang="hu-HU" sz="2800" dirty="0">
              <a:latin typeface="Trebuchet MS" panose="020B0603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400" b="1" dirty="0">
                <a:latin typeface="Trebuchet MS" panose="020B0603020202020204" pitchFamily="34" charset="0"/>
              </a:rPr>
              <a:t>Mit tudunk mérni? MINDENT! Ezért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hu-HU" sz="2400" b="1" dirty="0">
                <a:latin typeface="Trebuchet MS" panose="020B0603020202020204" pitchFamily="34" charset="0"/>
              </a:rPr>
              <a:t>A mérési pontok kiválasztása;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hu-HU" sz="2400" b="1" dirty="0">
                <a:latin typeface="Trebuchet MS" panose="020B0603020202020204" pitchFamily="34" charset="0"/>
              </a:rPr>
              <a:t>Mérési és vizsgálati folyamat definiálása;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hu-HU" sz="2400" b="1" dirty="0">
                <a:latin typeface="Trebuchet MS" panose="020B0603020202020204" pitchFamily="34" charset="0"/>
              </a:rPr>
              <a:t>Határértékek rögzítése;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hu-HU" sz="2400" b="1" dirty="0">
                <a:latin typeface="Trebuchet MS" panose="020B0603020202020204" pitchFamily="34" charset="0"/>
              </a:rPr>
              <a:t>A felhasználók tájékoztatása, és a beleegyezés megszerzése;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hu-HU" sz="2400" b="1" dirty="0">
                <a:latin typeface="Trebuchet MS" panose="020B0603020202020204" pitchFamily="34" charset="0"/>
              </a:rPr>
              <a:t>Az UEBA működtetése sziget-szerűen szükséges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hu-HU" sz="2400" b="1" dirty="0">
                <a:latin typeface="Trebuchet MS" panose="020B0603020202020204" pitchFamily="34" charset="0"/>
              </a:rPr>
              <a:t>Vizsgálat megkezdése, adatgyűjtés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hu-HU" sz="2400" b="1" dirty="0">
                <a:latin typeface="Trebuchet MS" panose="020B0603020202020204" pitchFamily="34" charset="0"/>
              </a:rPr>
              <a:t>Elemzés, értékelés, jelentés készítése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hu-HU" sz="2400" b="1" dirty="0">
                <a:latin typeface="Trebuchet MS" panose="020B0603020202020204" pitchFamily="34" charset="0"/>
              </a:rPr>
              <a:t>ADATOK TÖRLÉSE!</a:t>
            </a:r>
            <a:endParaRPr lang="hu-HU" sz="28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3643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kiskoc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2916" y="5929330"/>
            <a:ext cx="561084" cy="561084"/>
          </a:xfrm>
          <a:prstGeom prst="rect">
            <a:avLst/>
          </a:prstGeom>
        </p:spPr>
      </p:pic>
      <p:cxnSp>
        <p:nvCxnSpPr>
          <p:cNvPr id="5" name="Egyenes összekötő 4"/>
          <p:cNvCxnSpPr/>
          <p:nvPr/>
        </p:nvCxnSpPr>
        <p:spPr>
          <a:xfrm rot="5400000">
            <a:off x="-3071842" y="3429000"/>
            <a:ext cx="6858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Kép 16" descr="FILTERMAX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85728"/>
            <a:ext cx="2819591" cy="679120"/>
          </a:xfrm>
          <a:prstGeom prst="rect">
            <a:avLst/>
          </a:prstGeom>
        </p:spPr>
      </p:pic>
      <p:cxnSp>
        <p:nvCxnSpPr>
          <p:cNvPr id="18" name="Egyenes összekötő 17"/>
          <p:cNvCxnSpPr/>
          <p:nvPr/>
        </p:nvCxnSpPr>
        <p:spPr>
          <a:xfrm>
            <a:off x="0" y="1285860"/>
            <a:ext cx="9144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zövegdoboz 5">
            <a:extLst>
              <a:ext uri="{FF2B5EF4-FFF2-40B4-BE49-F238E27FC236}">
                <a16:creationId xmlns:a16="http://schemas.microsoft.com/office/drawing/2014/main" id="{079D2020-0E7D-49BF-A4D6-5FA1410E9856}"/>
              </a:ext>
            </a:extLst>
          </p:cNvPr>
          <p:cNvSpPr txBox="1"/>
          <p:nvPr/>
        </p:nvSpPr>
        <p:spPr>
          <a:xfrm>
            <a:off x="642910" y="2998113"/>
            <a:ext cx="83168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600" dirty="0">
                <a:latin typeface="Trebuchet MS" panose="020B0603020202020204" pitchFamily="34" charset="0"/>
              </a:rPr>
              <a:t>Az UEBA = </a:t>
            </a:r>
            <a:r>
              <a:rPr lang="hu-HU" sz="3600" dirty="0" err="1">
                <a:latin typeface="Trebuchet MS" panose="020B0603020202020204" pitchFamily="34" charset="0"/>
              </a:rPr>
              <a:t>User</a:t>
            </a:r>
            <a:r>
              <a:rPr lang="hu-HU" sz="3600" dirty="0">
                <a:latin typeface="Trebuchet MS" panose="020B0603020202020204" pitchFamily="34" charset="0"/>
              </a:rPr>
              <a:t> and </a:t>
            </a:r>
            <a:r>
              <a:rPr lang="hu-HU" sz="3600" dirty="0" err="1">
                <a:latin typeface="Trebuchet MS" panose="020B0603020202020204" pitchFamily="34" charset="0"/>
              </a:rPr>
              <a:t>Event</a:t>
            </a:r>
            <a:r>
              <a:rPr lang="hu-HU" sz="3600" dirty="0">
                <a:latin typeface="Trebuchet MS" panose="020B0603020202020204" pitchFamily="34" charset="0"/>
              </a:rPr>
              <a:t> </a:t>
            </a:r>
            <a:r>
              <a:rPr lang="hu-HU" sz="3600" dirty="0" err="1">
                <a:latin typeface="Trebuchet MS" panose="020B0603020202020204" pitchFamily="34" charset="0"/>
              </a:rPr>
              <a:t>Behaviour</a:t>
            </a:r>
            <a:r>
              <a:rPr lang="hu-HU" sz="3600" dirty="0">
                <a:latin typeface="Trebuchet MS" panose="020B0603020202020204" pitchFamily="34" charset="0"/>
              </a:rPr>
              <a:t> </a:t>
            </a:r>
            <a:r>
              <a:rPr lang="hu-HU" sz="3600" dirty="0" err="1">
                <a:latin typeface="Trebuchet MS" panose="020B0603020202020204" pitchFamily="34" charset="0"/>
              </a:rPr>
              <a:t>Analisys</a:t>
            </a:r>
            <a:r>
              <a:rPr lang="hu-HU" sz="3600" dirty="0">
                <a:latin typeface="Trebuchet MS" panose="020B0603020202020204" pitchFamily="34" charset="0"/>
              </a:rPr>
              <a:t> </a:t>
            </a:r>
          </a:p>
          <a:p>
            <a:r>
              <a:rPr lang="hu-HU" sz="3600" dirty="0">
                <a:latin typeface="Trebuchet MS" panose="020B0603020202020204" pitchFamily="34" charset="0"/>
              </a:rPr>
              <a:t>(Viselkedjünk és jogászkodjunk);</a:t>
            </a:r>
          </a:p>
          <a:p>
            <a:endParaRPr lang="hu-HU" sz="36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68473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kiskoc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2916" y="5929330"/>
            <a:ext cx="561084" cy="561084"/>
          </a:xfrm>
          <a:prstGeom prst="rect">
            <a:avLst/>
          </a:prstGeom>
        </p:spPr>
      </p:pic>
      <p:cxnSp>
        <p:nvCxnSpPr>
          <p:cNvPr id="5" name="Egyenes összekötő 4"/>
          <p:cNvCxnSpPr/>
          <p:nvPr/>
        </p:nvCxnSpPr>
        <p:spPr>
          <a:xfrm rot="5400000">
            <a:off x="-3071842" y="3429000"/>
            <a:ext cx="6858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Kép 16" descr="FILTERMAX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85728"/>
            <a:ext cx="2819591" cy="679120"/>
          </a:xfrm>
          <a:prstGeom prst="rect">
            <a:avLst/>
          </a:prstGeom>
        </p:spPr>
      </p:pic>
      <p:cxnSp>
        <p:nvCxnSpPr>
          <p:cNvPr id="18" name="Egyenes összekötő 17"/>
          <p:cNvCxnSpPr/>
          <p:nvPr/>
        </p:nvCxnSpPr>
        <p:spPr>
          <a:xfrm>
            <a:off x="0" y="1285860"/>
            <a:ext cx="9144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zövegdoboz 5">
            <a:extLst>
              <a:ext uri="{FF2B5EF4-FFF2-40B4-BE49-F238E27FC236}">
                <a16:creationId xmlns:a16="http://schemas.microsoft.com/office/drawing/2014/main" id="{079D2020-0E7D-49BF-A4D6-5FA1410E9856}"/>
              </a:ext>
            </a:extLst>
          </p:cNvPr>
          <p:cNvSpPr txBox="1"/>
          <p:nvPr/>
        </p:nvSpPr>
        <p:spPr>
          <a:xfrm>
            <a:off x="546645" y="1608460"/>
            <a:ext cx="831681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600" dirty="0">
                <a:latin typeface="Trebuchet MS" panose="020B0603020202020204" pitchFamily="34" charset="0"/>
              </a:rPr>
              <a:t>AZ UEBA és GDPR</a:t>
            </a:r>
          </a:p>
          <a:p>
            <a:pPr algn="ctr"/>
            <a:endParaRPr lang="hu-HU" sz="2800" dirty="0">
              <a:latin typeface="Trebuchet MS" panose="020B0603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400" b="1" dirty="0">
                <a:latin typeface="Trebuchet MS" panose="020B0603020202020204" pitchFamily="34" charset="0"/>
              </a:rPr>
              <a:t>A begyűjtött adat NEM az adatkezelőé!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400" b="1" dirty="0">
                <a:latin typeface="Trebuchet MS" panose="020B0603020202020204" pitchFamily="34" charset="0"/>
              </a:rPr>
              <a:t>Az adatok feletti kontroll gyakorlása érdekében az érintettnek különleges jogai vannak, mait biztosítani kell;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400" b="1" dirty="0">
                <a:latin typeface="Trebuchet MS" panose="020B0603020202020204" pitchFamily="34" charset="0"/>
              </a:rPr>
              <a:t>Minden az UEBA rendszerrel történő biztonsági esemény „adatvédelmi incidensnek” minősül, és be kell jelenteni a NAIH-</a:t>
            </a:r>
            <a:r>
              <a:rPr lang="hu-HU" sz="2400" b="1" dirty="0" err="1">
                <a:latin typeface="Trebuchet MS" panose="020B0603020202020204" pitchFamily="34" charset="0"/>
              </a:rPr>
              <a:t>nál</a:t>
            </a:r>
            <a:r>
              <a:rPr lang="hu-HU" sz="2400" b="1" dirty="0">
                <a:latin typeface="Trebuchet MS" panose="020B0603020202020204" pitchFamily="34" charset="0"/>
              </a:rPr>
              <a:t>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u-HU" sz="2400" b="1" dirty="0">
                <a:latin typeface="Trebuchet MS" panose="020B0603020202020204" pitchFamily="34" charset="0"/>
              </a:rPr>
              <a:t>Szabályozói környezet nélkül az UEBA akár Btk. 219. szerinti személyes adattal való visszaélés </a:t>
            </a:r>
            <a:r>
              <a:rPr lang="hu-HU" sz="2400" b="1" dirty="0" err="1">
                <a:latin typeface="Trebuchet MS" panose="020B0603020202020204" pitchFamily="34" charset="0"/>
              </a:rPr>
              <a:t>bcs</a:t>
            </a:r>
            <a:r>
              <a:rPr lang="hu-HU" sz="2400" b="1" dirty="0">
                <a:latin typeface="Trebuchet MS" panose="020B0603020202020204" pitchFamily="34" charset="0"/>
              </a:rPr>
              <a:t>.</a:t>
            </a:r>
            <a:endParaRPr lang="hu-HU" sz="28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80919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kiskoc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2916" y="5929330"/>
            <a:ext cx="561084" cy="561084"/>
          </a:xfrm>
          <a:prstGeom prst="rect">
            <a:avLst/>
          </a:prstGeom>
        </p:spPr>
      </p:pic>
      <p:cxnSp>
        <p:nvCxnSpPr>
          <p:cNvPr id="5" name="Egyenes összekötő 4"/>
          <p:cNvCxnSpPr/>
          <p:nvPr/>
        </p:nvCxnSpPr>
        <p:spPr>
          <a:xfrm rot="5400000">
            <a:off x="-3071842" y="3429000"/>
            <a:ext cx="6858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Kép 16" descr="FILTERMAX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85728"/>
            <a:ext cx="2819591" cy="679120"/>
          </a:xfrm>
          <a:prstGeom prst="rect">
            <a:avLst/>
          </a:prstGeom>
        </p:spPr>
      </p:pic>
      <p:cxnSp>
        <p:nvCxnSpPr>
          <p:cNvPr id="18" name="Egyenes összekötő 17"/>
          <p:cNvCxnSpPr/>
          <p:nvPr/>
        </p:nvCxnSpPr>
        <p:spPr>
          <a:xfrm>
            <a:off x="0" y="1285860"/>
            <a:ext cx="9144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zövegdoboz 5">
            <a:extLst>
              <a:ext uri="{FF2B5EF4-FFF2-40B4-BE49-F238E27FC236}">
                <a16:creationId xmlns:a16="http://schemas.microsoft.com/office/drawing/2014/main" id="{079D2020-0E7D-49BF-A4D6-5FA1410E9856}"/>
              </a:ext>
            </a:extLst>
          </p:cNvPr>
          <p:cNvSpPr txBox="1"/>
          <p:nvPr/>
        </p:nvSpPr>
        <p:spPr>
          <a:xfrm>
            <a:off x="413593" y="3285223"/>
            <a:ext cx="8316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600" dirty="0">
                <a:latin typeface="Trebuchet MS" panose="020B0603020202020204" pitchFamily="34" charset="0"/>
              </a:rPr>
              <a:t>Köszönöm a figyelmet! </a:t>
            </a:r>
            <a:endParaRPr lang="hu-HU" sz="28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146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kiskoc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2916" y="5929330"/>
            <a:ext cx="561084" cy="561084"/>
          </a:xfrm>
          <a:prstGeom prst="rect">
            <a:avLst/>
          </a:prstGeom>
        </p:spPr>
      </p:pic>
      <p:cxnSp>
        <p:nvCxnSpPr>
          <p:cNvPr id="5" name="Egyenes összekötő 4"/>
          <p:cNvCxnSpPr/>
          <p:nvPr/>
        </p:nvCxnSpPr>
        <p:spPr>
          <a:xfrm rot="5400000">
            <a:off x="-3071842" y="3429000"/>
            <a:ext cx="6858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Kép 16" descr="FILTERMAX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85728"/>
            <a:ext cx="2819591" cy="679120"/>
          </a:xfrm>
          <a:prstGeom prst="rect">
            <a:avLst/>
          </a:prstGeom>
        </p:spPr>
      </p:pic>
      <p:cxnSp>
        <p:nvCxnSpPr>
          <p:cNvPr id="18" name="Egyenes összekötő 17"/>
          <p:cNvCxnSpPr/>
          <p:nvPr/>
        </p:nvCxnSpPr>
        <p:spPr>
          <a:xfrm>
            <a:off x="0" y="1285860"/>
            <a:ext cx="9144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zövegdoboz 5">
            <a:extLst>
              <a:ext uri="{FF2B5EF4-FFF2-40B4-BE49-F238E27FC236}">
                <a16:creationId xmlns:a16="http://schemas.microsoft.com/office/drawing/2014/main" id="{079D2020-0E7D-49BF-A4D6-5FA1410E9856}"/>
              </a:ext>
            </a:extLst>
          </p:cNvPr>
          <p:cNvSpPr txBox="1"/>
          <p:nvPr/>
        </p:nvSpPr>
        <p:spPr>
          <a:xfrm>
            <a:off x="696691" y="1597800"/>
            <a:ext cx="831681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 b="1" dirty="0">
                <a:latin typeface="Trebuchet MS" panose="020B0603020202020204" pitchFamily="34" charset="0"/>
              </a:rPr>
              <a:t>A GDPR szerinti (fogalmak)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3200" dirty="0">
                <a:latin typeface="Trebuchet MS" panose="020B0603020202020204" pitchFamily="34" charset="0"/>
              </a:rPr>
              <a:t>4. cikk. 1. „Személyes adat”;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3200" dirty="0">
                <a:latin typeface="Trebuchet MS" panose="020B0603020202020204" pitchFamily="34" charset="0"/>
              </a:rPr>
              <a:t>4. cikk. 2. „Adatkezelés”;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3200" dirty="0">
                <a:latin typeface="Trebuchet MS" panose="020B0603020202020204" pitchFamily="34" charset="0"/>
              </a:rPr>
              <a:t>4. cikk. 4. „Profilalkotás”;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B050"/>
                </a:solidFill>
                <a:latin typeface="Trebuchet MS" panose="020B0603020202020204" pitchFamily="34" charset="0"/>
              </a:rPr>
              <a:t>4. cikk. 13. „Genetikai adat”; (ez nincs)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3200" dirty="0">
                <a:latin typeface="Trebuchet MS" panose="020B0603020202020204" pitchFamily="34" charset="0"/>
              </a:rPr>
              <a:t>4. cikk. 14. „Biometrikus adat”;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B050"/>
                </a:solidFill>
                <a:latin typeface="Trebuchet MS" panose="020B0603020202020204" pitchFamily="34" charset="0"/>
              </a:rPr>
              <a:t>4. cikk. 13. „Egészségügyi adat”; (ez se)</a:t>
            </a:r>
          </a:p>
          <a:p>
            <a:endParaRPr lang="hu-HU" sz="32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747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kiskoc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2916" y="5929330"/>
            <a:ext cx="561084" cy="561084"/>
          </a:xfrm>
          <a:prstGeom prst="rect">
            <a:avLst/>
          </a:prstGeom>
        </p:spPr>
      </p:pic>
      <p:cxnSp>
        <p:nvCxnSpPr>
          <p:cNvPr id="5" name="Egyenes összekötő 4"/>
          <p:cNvCxnSpPr/>
          <p:nvPr/>
        </p:nvCxnSpPr>
        <p:spPr>
          <a:xfrm rot="5400000">
            <a:off x="-3071842" y="3429000"/>
            <a:ext cx="6858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Kép 16" descr="FILTERMAX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85728"/>
            <a:ext cx="2819591" cy="679120"/>
          </a:xfrm>
          <a:prstGeom prst="rect">
            <a:avLst/>
          </a:prstGeom>
        </p:spPr>
      </p:pic>
      <p:cxnSp>
        <p:nvCxnSpPr>
          <p:cNvPr id="18" name="Egyenes összekötő 17"/>
          <p:cNvCxnSpPr/>
          <p:nvPr/>
        </p:nvCxnSpPr>
        <p:spPr>
          <a:xfrm>
            <a:off x="0" y="1285860"/>
            <a:ext cx="9144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zövegdoboz 5">
            <a:extLst>
              <a:ext uri="{FF2B5EF4-FFF2-40B4-BE49-F238E27FC236}">
                <a16:creationId xmlns:a16="http://schemas.microsoft.com/office/drawing/2014/main" id="{079D2020-0E7D-49BF-A4D6-5FA1410E9856}"/>
              </a:ext>
            </a:extLst>
          </p:cNvPr>
          <p:cNvSpPr txBox="1"/>
          <p:nvPr/>
        </p:nvSpPr>
        <p:spPr>
          <a:xfrm>
            <a:off x="699319" y="1523463"/>
            <a:ext cx="831681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b="1" dirty="0">
                <a:latin typeface="Trebuchet MS" panose="020B0603020202020204" pitchFamily="34" charset="0"/>
              </a:rPr>
              <a:t>A GDPR szerinti kötelezettségek (5. cikk. 1. 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800" dirty="0">
                <a:latin typeface="Trebuchet MS" panose="020B0603020202020204" pitchFamily="34" charset="0"/>
              </a:rPr>
              <a:t>jogszerűek vagyunk és tisztességesek;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800" dirty="0">
                <a:latin typeface="Trebuchet MS" panose="020B0603020202020204" pitchFamily="34" charset="0"/>
              </a:rPr>
              <a:t>Átláthatók (nem láthatatlanok);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800" dirty="0">
                <a:latin typeface="Trebuchet MS" panose="020B0603020202020204" pitchFamily="34" charset="0"/>
              </a:rPr>
              <a:t>Egyértelmű célunk van;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800" dirty="0">
                <a:latin typeface="Trebuchet MS" panose="020B0603020202020204" pitchFamily="34" charset="0"/>
              </a:rPr>
              <a:t>Feleslegesen nem kérdezünk és nem gyűjtünk;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800" dirty="0">
                <a:latin typeface="Trebuchet MS" panose="020B0603020202020204" pitchFamily="34" charset="0"/>
              </a:rPr>
              <a:t>Pontosak is vagyunk;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800" dirty="0">
                <a:latin typeface="Trebuchet MS" panose="020B0603020202020204" pitchFamily="34" charset="0"/>
              </a:rPr>
              <a:t>Sosem örökre;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800" dirty="0">
                <a:latin typeface="Trebuchet MS" panose="020B0603020202020204" pitchFamily="34" charset="0"/>
              </a:rPr>
              <a:t>És CIA elvek szerint élünk;</a:t>
            </a:r>
            <a:endParaRPr lang="hu-HU" sz="32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809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kiskoc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2916" y="5929330"/>
            <a:ext cx="561084" cy="561084"/>
          </a:xfrm>
          <a:prstGeom prst="rect">
            <a:avLst/>
          </a:prstGeom>
        </p:spPr>
      </p:pic>
      <p:cxnSp>
        <p:nvCxnSpPr>
          <p:cNvPr id="5" name="Egyenes összekötő 4"/>
          <p:cNvCxnSpPr/>
          <p:nvPr/>
        </p:nvCxnSpPr>
        <p:spPr>
          <a:xfrm rot="5400000">
            <a:off x="-3071842" y="3429000"/>
            <a:ext cx="6858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Kép 16" descr="FILTERMAX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85728"/>
            <a:ext cx="2819591" cy="679120"/>
          </a:xfrm>
          <a:prstGeom prst="rect">
            <a:avLst/>
          </a:prstGeom>
        </p:spPr>
      </p:pic>
      <p:cxnSp>
        <p:nvCxnSpPr>
          <p:cNvPr id="18" name="Egyenes összekötő 17"/>
          <p:cNvCxnSpPr/>
          <p:nvPr/>
        </p:nvCxnSpPr>
        <p:spPr>
          <a:xfrm>
            <a:off x="0" y="1285860"/>
            <a:ext cx="9144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zövegdoboz 5">
            <a:extLst>
              <a:ext uri="{FF2B5EF4-FFF2-40B4-BE49-F238E27FC236}">
                <a16:creationId xmlns:a16="http://schemas.microsoft.com/office/drawing/2014/main" id="{079D2020-0E7D-49BF-A4D6-5FA1410E9856}"/>
              </a:ext>
            </a:extLst>
          </p:cNvPr>
          <p:cNvSpPr txBox="1"/>
          <p:nvPr/>
        </p:nvSpPr>
        <p:spPr>
          <a:xfrm>
            <a:off x="699319" y="1523463"/>
            <a:ext cx="831681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b="1" dirty="0">
                <a:latin typeface="Trebuchet MS" panose="020B0603020202020204" pitchFamily="34" charset="0"/>
              </a:rPr>
              <a:t>A GDPR szerinti KILLER kötelezettség (9C1)</a:t>
            </a:r>
          </a:p>
          <a:p>
            <a:pPr algn="ctr"/>
            <a:endParaRPr lang="hu-HU" sz="2800" b="1" dirty="0">
              <a:latin typeface="Trebuchet MS" panose="020B0603020202020204" pitchFamily="34" charset="0"/>
            </a:endParaRPr>
          </a:p>
          <a:p>
            <a:pPr algn="just"/>
            <a:r>
              <a:rPr lang="hu-HU" sz="2800" dirty="0"/>
              <a:t>A faji vagy etnikai származásra, politikai véleményre, vallási vagy világnézeti meggyőződésre vagy szakszervezeti tagságra utaló személyes adatok, valamint </a:t>
            </a:r>
            <a:r>
              <a:rPr lang="hu-HU" sz="2800" b="1" dirty="0">
                <a:solidFill>
                  <a:srgbClr val="FF0000"/>
                </a:solidFill>
              </a:rPr>
              <a:t>a természetes személyek egyedi azonosítását célzó </a:t>
            </a:r>
            <a:r>
              <a:rPr lang="hu-HU" sz="2800" dirty="0"/>
              <a:t>genetikai és </a:t>
            </a:r>
            <a:r>
              <a:rPr lang="hu-HU" sz="2800" b="1" dirty="0">
                <a:solidFill>
                  <a:srgbClr val="FF0000"/>
                </a:solidFill>
              </a:rPr>
              <a:t>biometrikus adatok</a:t>
            </a:r>
            <a:r>
              <a:rPr lang="hu-HU" sz="2800" dirty="0">
                <a:solidFill>
                  <a:srgbClr val="FF0000"/>
                </a:solidFill>
              </a:rPr>
              <a:t>,</a:t>
            </a:r>
            <a:r>
              <a:rPr lang="hu-HU" sz="2800" dirty="0"/>
              <a:t> az egészségügyi adatok és a természetes személyek szexuális életére vagy szexuális irányultságára vonatkozó személyes adatok </a:t>
            </a:r>
            <a:r>
              <a:rPr lang="hu-HU" sz="2800" b="1" dirty="0">
                <a:solidFill>
                  <a:srgbClr val="FF0000"/>
                </a:solidFill>
              </a:rPr>
              <a:t>kezelése tilos.</a:t>
            </a:r>
          </a:p>
        </p:txBody>
      </p:sp>
      <p:pic>
        <p:nvPicPr>
          <p:cNvPr id="2" name="Kép 1">
            <a:extLst>
              <a:ext uri="{FF2B5EF4-FFF2-40B4-BE49-F238E27FC236}">
                <a16:creationId xmlns:a16="http://schemas.microsoft.com/office/drawing/2014/main" id="{57615986-3AB4-4D7F-96BD-10A867C72C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1257" y="399152"/>
            <a:ext cx="2016379" cy="452272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89CE7DC2-AADC-46F7-ABD2-7D57C894FC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62584" y="260874"/>
            <a:ext cx="2600325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277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kiskoc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2916" y="5929330"/>
            <a:ext cx="561084" cy="561084"/>
          </a:xfrm>
          <a:prstGeom prst="rect">
            <a:avLst/>
          </a:prstGeom>
        </p:spPr>
      </p:pic>
      <p:cxnSp>
        <p:nvCxnSpPr>
          <p:cNvPr id="5" name="Egyenes összekötő 4"/>
          <p:cNvCxnSpPr/>
          <p:nvPr/>
        </p:nvCxnSpPr>
        <p:spPr>
          <a:xfrm rot="5400000">
            <a:off x="-3071842" y="3429000"/>
            <a:ext cx="6858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Kép 16" descr="FILTERMAX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85728"/>
            <a:ext cx="2819591" cy="679120"/>
          </a:xfrm>
          <a:prstGeom prst="rect">
            <a:avLst/>
          </a:prstGeom>
        </p:spPr>
      </p:pic>
      <p:cxnSp>
        <p:nvCxnSpPr>
          <p:cNvPr id="18" name="Egyenes összekötő 17"/>
          <p:cNvCxnSpPr/>
          <p:nvPr/>
        </p:nvCxnSpPr>
        <p:spPr>
          <a:xfrm>
            <a:off x="0" y="1285860"/>
            <a:ext cx="9144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zövegdoboz 5">
            <a:extLst>
              <a:ext uri="{FF2B5EF4-FFF2-40B4-BE49-F238E27FC236}">
                <a16:creationId xmlns:a16="http://schemas.microsoft.com/office/drawing/2014/main" id="{079D2020-0E7D-49BF-A4D6-5FA1410E9856}"/>
              </a:ext>
            </a:extLst>
          </p:cNvPr>
          <p:cNvSpPr txBox="1"/>
          <p:nvPr/>
        </p:nvSpPr>
        <p:spPr>
          <a:xfrm>
            <a:off x="528280" y="1490159"/>
            <a:ext cx="831681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600" dirty="0">
                <a:latin typeface="Trebuchet MS" panose="020B0603020202020204" pitchFamily="34" charset="0"/>
              </a:rPr>
              <a:t>Ha tilos, akkor mit tehetünk ?</a:t>
            </a:r>
          </a:p>
          <a:p>
            <a:endParaRPr lang="hu-HU" sz="3200" dirty="0"/>
          </a:p>
          <a:p>
            <a:r>
              <a:rPr lang="hu-HU" sz="3200" dirty="0"/>
              <a:t>Az (1) bekezdés nem alkalmazandó abban az esetben, ha: </a:t>
            </a:r>
          </a:p>
          <a:p>
            <a:r>
              <a:rPr lang="hu-HU" sz="3200" dirty="0"/>
              <a:t>a)  </a:t>
            </a:r>
            <a:r>
              <a:rPr lang="hu-HU" sz="3200" b="1" dirty="0">
                <a:solidFill>
                  <a:srgbClr val="FF0000"/>
                </a:solidFill>
              </a:rPr>
              <a:t>az érintett kifejezett hozzájárulását adta az említett személyes adatok egy vagy több konkrét célból történő kezeléséhez</a:t>
            </a:r>
            <a:r>
              <a:rPr lang="hu-HU" sz="3200" dirty="0"/>
              <a:t>, kivéve, ha az uniós vagy tagállami jog úgy rendelkezik, hogy az (1) bekezdésben említett tilalom nem oldható fel az érintett hozzájárulásával;</a:t>
            </a:r>
            <a:endParaRPr lang="hu-HU" sz="36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403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kiskoc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2916" y="5929330"/>
            <a:ext cx="561084" cy="561084"/>
          </a:xfrm>
          <a:prstGeom prst="rect">
            <a:avLst/>
          </a:prstGeom>
        </p:spPr>
      </p:pic>
      <p:cxnSp>
        <p:nvCxnSpPr>
          <p:cNvPr id="5" name="Egyenes összekötő 4"/>
          <p:cNvCxnSpPr/>
          <p:nvPr/>
        </p:nvCxnSpPr>
        <p:spPr>
          <a:xfrm rot="5400000">
            <a:off x="-3071842" y="3429000"/>
            <a:ext cx="6858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Kép 16" descr="FILTERMAX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85728"/>
            <a:ext cx="2819591" cy="679120"/>
          </a:xfrm>
          <a:prstGeom prst="rect">
            <a:avLst/>
          </a:prstGeom>
        </p:spPr>
      </p:pic>
      <p:cxnSp>
        <p:nvCxnSpPr>
          <p:cNvPr id="18" name="Egyenes összekötő 17"/>
          <p:cNvCxnSpPr/>
          <p:nvPr/>
        </p:nvCxnSpPr>
        <p:spPr>
          <a:xfrm>
            <a:off x="0" y="1285860"/>
            <a:ext cx="9144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zövegdoboz 5">
            <a:extLst>
              <a:ext uri="{FF2B5EF4-FFF2-40B4-BE49-F238E27FC236}">
                <a16:creationId xmlns:a16="http://schemas.microsoft.com/office/drawing/2014/main" id="{079D2020-0E7D-49BF-A4D6-5FA1410E9856}"/>
              </a:ext>
            </a:extLst>
          </p:cNvPr>
          <p:cNvSpPr txBox="1"/>
          <p:nvPr/>
        </p:nvSpPr>
        <p:spPr>
          <a:xfrm>
            <a:off x="528280" y="1490159"/>
            <a:ext cx="8316813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600" dirty="0">
                <a:latin typeface="Trebuchet MS" panose="020B0603020202020204" pitchFamily="34" charset="0"/>
              </a:rPr>
              <a:t>Ha tilos, akkor mit tehetünk ?</a:t>
            </a:r>
          </a:p>
          <a:p>
            <a:endParaRPr lang="hu-HU" sz="3200" dirty="0"/>
          </a:p>
          <a:p>
            <a:pPr algn="just"/>
            <a:r>
              <a:rPr lang="hu-HU" sz="2800" dirty="0"/>
              <a:t>b)  </a:t>
            </a:r>
            <a:r>
              <a:rPr lang="hu-HU" sz="2800" b="1" dirty="0">
                <a:solidFill>
                  <a:srgbClr val="FF0000"/>
                </a:solidFill>
              </a:rPr>
              <a:t>az adatkezelés az adatkezelőnek vagy az érintettnek a foglalkoztatást</a:t>
            </a:r>
            <a:r>
              <a:rPr lang="hu-HU" sz="2800" dirty="0"/>
              <a:t>, valamint a szociális biztonságot és szociális védelmet szabályozó jogi előírásokból fakadó </a:t>
            </a:r>
            <a:r>
              <a:rPr lang="hu-HU" sz="2800" b="1" dirty="0">
                <a:solidFill>
                  <a:srgbClr val="FF0000"/>
                </a:solidFill>
              </a:rPr>
              <a:t>kötelezettségei teljesítése és konkrét jogai gyakorlása érdekében szükséges</a:t>
            </a:r>
            <a:r>
              <a:rPr lang="hu-HU" sz="2800" dirty="0"/>
              <a:t>, ha az érintett alapvető jogait és érdekeit védő megfelelő garanciákról is rendelkező uniós vagy tagállami jog, illetve a tagállami jog szerinti kollektív szerződés ezt lehetővé teszi;</a:t>
            </a:r>
          </a:p>
        </p:txBody>
      </p:sp>
    </p:spTree>
    <p:extLst>
      <p:ext uri="{BB962C8B-B14F-4D97-AF65-F5344CB8AC3E}">
        <p14:creationId xmlns:p14="http://schemas.microsoft.com/office/powerpoint/2010/main" val="3729841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kiskoc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2916" y="5929330"/>
            <a:ext cx="561084" cy="561084"/>
          </a:xfrm>
          <a:prstGeom prst="rect">
            <a:avLst/>
          </a:prstGeom>
        </p:spPr>
      </p:pic>
      <p:cxnSp>
        <p:nvCxnSpPr>
          <p:cNvPr id="5" name="Egyenes összekötő 4"/>
          <p:cNvCxnSpPr/>
          <p:nvPr/>
        </p:nvCxnSpPr>
        <p:spPr>
          <a:xfrm rot="5400000">
            <a:off x="-3071842" y="3429000"/>
            <a:ext cx="6858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Kép 16" descr="FILTERMAX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85728"/>
            <a:ext cx="2819591" cy="679120"/>
          </a:xfrm>
          <a:prstGeom prst="rect">
            <a:avLst/>
          </a:prstGeom>
        </p:spPr>
      </p:pic>
      <p:cxnSp>
        <p:nvCxnSpPr>
          <p:cNvPr id="18" name="Egyenes összekötő 17"/>
          <p:cNvCxnSpPr/>
          <p:nvPr/>
        </p:nvCxnSpPr>
        <p:spPr>
          <a:xfrm>
            <a:off x="0" y="1285860"/>
            <a:ext cx="9144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zövegdoboz 5">
            <a:extLst>
              <a:ext uri="{FF2B5EF4-FFF2-40B4-BE49-F238E27FC236}">
                <a16:creationId xmlns:a16="http://schemas.microsoft.com/office/drawing/2014/main" id="{079D2020-0E7D-49BF-A4D6-5FA1410E9856}"/>
              </a:ext>
            </a:extLst>
          </p:cNvPr>
          <p:cNvSpPr txBox="1"/>
          <p:nvPr/>
        </p:nvSpPr>
        <p:spPr>
          <a:xfrm>
            <a:off x="413593" y="3008224"/>
            <a:ext cx="83168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600" dirty="0">
                <a:latin typeface="Trebuchet MS" panose="020B0603020202020204" pitchFamily="34" charset="0"/>
              </a:rPr>
              <a:t>A JOGI környezet után jöjjön a GÉPI környezet !</a:t>
            </a:r>
          </a:p>
        </p:txBody>
      </p:sp>
    </p:spTree>
    <p:extLst>
      <p:ext uri="{BB962C8B-B14F-4D97-AF65-F5344CB8AC3E}">
        <p14:creationId xmlns:p14="http://schemas.microsoft.com/office/powerpoint/2010/main" val="2775048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kiskoc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2916" y="5929330"/>
            <a:ext cx="561084" cy="561084"/>
          </a:xfrm>
          <a:prstGeom prst="rect">
            <a:avLst/>
          </a:prstGeom>
        </p:spPr>
      </p:pic>
      <p:cxnSp>
        <p:nvCxnSpPr>
          <p:cNvPr id="5" name="Egyenes összekötő 4"/>
          <p:cNvCxnSpPr/>
          <p:nvPr/>
        </p:nvCxnSpPr>
        <p:spPr>
          <a:xfrm rot="5400000">
            <a:off x="-3071842" y="3429000"/>
            <a:ext cx="6858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Kép 16" descr="FILTERMAX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85728"/>
            <a:ext cx="2819591" cy="679120"/>
          </a:xfrm>
          <a:prstGeom prst="rect">
            <a:avLst/>
          </a:prstGeom>
        </p:spPr>
      </p:pic>
      <p:cxnSp>
        <p:nvCxnSpPr>
          <p:cNvPr id="18" name="Egyenes összekötő 17"/>
          <p:cNvCxnSpPr/>
          <p:nvPr/>
        </p:nvCxnSpPr>
        <p:spPr>
          <a:xfrm>
            <a:off x="0" y="1285860"/>
            <a:ext cx="9144000" cy="1588"/>
          </a:xfrm>
          <a:prstGeom prst="line">
            <a:avLst/>
          </a:prstGeom>
          <a:ln w="19050">
            <a:solidFill>
              <a:srgbClr val="BD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zövegdoboz 5">
            <a:extLst>
              <a:ext uri="{FF2B5EF4-FFF2-40B4-BE49-F238E27FC236}">
                <a16:creationId xmlns:a16="http://schemas.microsoft.com/office/drawing/2014/main" id="{079D2020-0E7D-49BF-A4D6-5FA1410E9856}"/>
              </a:ext>
            </a:extLst>
          </p:cNvPr>
          <p:cNvSpPr txBox="1"/>
          <p:nvPr/>
        </p:nvSpPr>
        <p:spPr>
          <a:xfrm>
            <a:off x="413593" y="2177228"/>
            <a:ext cx="831681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600" dirty="0">
                <a:latin typeface="Trebuchet MS" panose="020B0603020202020204" pitchFamily="34" charset="0"/>
              </a:rPr>
              <a:t>A vállalati hozzáférés (ENTITÁS) NEM a felhasználóval egyenlő, csak valaki (RG-ADM) összekötötte az élő embert (HUMAN) egy virtuálissal (USER) és ezt utána elhisszük!  </a:t>
            </a:r>
          </a:p>
        </p:txBody>
      </p:sp>
    </p:spTree>
    <p:extLst>
      <p:ext uri="{BB962C8B-B14F-4D97-AF65-F5344CB8AC3E}">
        <p14:creationId xmlns:p14="http://schemas.microsoft.com/office/powerpoint/2010/main" val="11616264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</TotalTime>
  <Words>1144</Words>
  <Application>Microsoft Office PowerPoint</Application>
  <PresentationFormat>Diavetítés a képernyőre (4:3 oldalarány)</PresentationFormat>
  <Paragraphs>157</Paragraphs>
  <Slides>21</Slides>
  <Notes>21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21</vt:i4>
      </vt:variant>
    </vt:vector>
  </HeadingPairs>
  <TitlesOfParts>
    <vt:vector size="25" baseType="lpstr">
      <vt:lpstr>Arial</vt:lpstr>
      <vt:lpstr>Calibri</vt:lpstr>
      <vt:lpstr>Trebuchet MS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>filter:max Kft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Biztonságos vezeték nélküli hálózat</dc:title>
  <dc:creator>KARCAGI Nikolett</dc:creator>
  <cp:lastModifiedBy>Angyal Dániel</cp:lastModifiedBy>
  <cp:revision>64</cp:revision>
  <dcterms:created xsi:type="dcterms:W3CDTF">2009-01-28T13:08:26Z</dcterms:created>
  <dcterms:modified xsi:type="dcterms:W3CDTF">2019-04-15T13:33:14Z</dcterms:modified>
</cp:coreProperties>
</file>