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6" r:id="rId10"/>
    <p:sldId id="264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saba Gábor Váraljai" initials="CGV" lastIdx="1" clrIdx="0">
    <p:extLst>
      <p:ext uri="{19B8F6BF-5375-455C-9EA6-DF929625EA0E}">
        <p15:presenceInfo xmlns:p15="http://schemas.microsoft.com/office/powerpoint/2012/main" userId="07a0a9e7c31c5ac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83" autoAdjust="0"/>
  </p:normalViewPr>
  <p:slideViewPr>
    <p:cSldViewPr>
      <p:cViewPr varScale="1">
        <p:scale>
          <a:sx n="80" d="100"/>
          <a:sy n="80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C8F11-D0ED-4F88-8BF2-4E781ACFA3DF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B5FC1-543C-4017-BBC5-CBF692BEEF2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6143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9984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4428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7288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4612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7471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2230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2899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628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5818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7969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150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6064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5623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2784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5458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653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5209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9659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8265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536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C400C-E117-45E2-967C-DCF6B6923E91}" type="datetimeFigureOut">
              <a:rPr lang="hu-HU" smtClean="0"/>
              <a:pPr/>
              <a:t>2019. 04. 15.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1495643" y="2998113"/>
            <a:ext cx="61527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000" dirty="0">
                <a:latin typeface="Trebuchet MS" panose="020B0603020202020204" pitchFamily="34" charset="0"/>
              </a:rPr>
              <a:t>Kezdjük a PÁNIKKAL!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2706482"/>
            <a:ext cx="831681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UEBA megközelítések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EVENT – ESEMÉNY alapú vizsgálatok;</a:t>
            </a:r>
          </a:p>
          <a:p>
            <a:r>
              <a:rPr lang="hu-HU" sz="2800" dirty="0">
                <a:latin typeface="Trebuchet MS" panose="020B0603020202020204" pitchFamily="34" charset="0"/>
              </a:rPr>
              <a:t>	Mit csinálnak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ENTITY – AZONOSSÁG alapú vizsgálatok;</a:t>
            </a:r>
          </a:p>
          <a:p>
            <a:r>
              <a:rPr lang="hu-HU" sz="2800" dirty="0">
                <a:latin typeface="Trebuchet MS" panose="020B0603020202020204" pitchFamily="34" charset="0"/>
              </a:rPr>
              <a:t>	Kik csinálják</a:t>
            </a:r>
          </a:p>
          <a:p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662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EVENT – ESEMÉNY alapú vizsgálatok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Klasszikus INPUT adatok és rendszerek;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Klasszikus feldolgozás;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 err="1">
                <a:latin typeface="Trebuchet MS" panose="020B0603020202020204" pitchFamily="34" charset="0"/>
              </a:rPr>
              <a:t>Pharsolni</a:t>
            </a:r>
            <a:r>
              <a:rPr lang="hu-HU" sz="2400" dirty="0">
                <a:latin typeface="Trebuchet MS" panose="020B0603020202020204" pitchFamily="34" charset="0"/>
              </a:rPr>
              <a:t> kötelező;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Fix szabályok és következmények;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Zóna, érték, határ vizsgálatok;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Jól definiálható, pontos végeredménnyel.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05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ENTITY – AZONOSSÁG alapú vizsgálatok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HR+AD+CMDB inputok;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Feltételezéseken alapuló elemzések;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Csak a „mihez képest” után értelmezhetők a vizsgálatok;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Nincs egyértelmű jósági kimenete az eredményességre vizsgálva;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Kockázatelemzés és kockázati szintek meghatározása kötelező;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dirty="0">
                <a:latin typeface="Trebuchet MS" panose="020B0603020202020204" pitchFamily="34" charset="0"/>
              </a:rPr>
              <a:t>Az eredménytermék egy újabb vizsgálat (jó esetben).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061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ENTITY vizsgálatok területei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Kommunikáció vizsgálata </a:t>
            </a:r>
            <a:r>
              <a:rPr lang="hu-HU" sz="2800" dirty="0">
                <a:latin typeface="Trebuchet MS" panose="020B0603020202020204" pitchFamily="34" charset="0"/>
              </a:rPr>
              <a:t>(e-mail, chat, </a:t>
            </a:r>
            <a:r>
              <a:rPr lang="hu-HU" sz="2800" dirty="0" err="1">
                <a:latin typeface="Trebuchet MS" panose="020B0603020202020204" pitchFamily="34" charset="0"/>
              </a:rPr>
              <a:t>voice</a:t>
            </a:r>
            <a:r>
              <a:rPr lang="hu-HU" sz="2800" dirty="0">
                <a:latin typeface="Trebuchet MS" panose="020B0603020202020204" pitchFamily="34" charset="0"/>
              </a:rPr>
              <a:t>, </a:t>
            </a:r>
            <a:r>
              <a:rPr lang="hu-HU" sz="2800" dirty="0" err="1">
                <a:latin typeface="Trebuchet MS" panose="020B0603020202020204" pitchFamily="34" charset="0"/>
              </a:rPr>
              <a:t>RLCom</a:t>
            </a:r>
            <a:r>
              <a:rPr lang="hu-HU" sz="2800" dirty="0">
                <a:latin typeface="Trebuchet MS" panose="020B0603020202020204" pitchFamily="34" charset="0"/>
              </a:rPr>
              <a:t>);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HR adatok vizsgálata </a:t>
            </a:r>
            <a:r>
              <a:rPr lang="hu-HU" sz="2800" dirty="0">
                <a:latin typeface="Trebuchet MS" panose="020B0603020202020204" pitchFamily="34" charset="0"/>
              </a:rPr>
              <a:t>(motivációelemzés, negatív attitűdök);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Rendszer alapú vizsgálat </a:t>
            </a:r>
            <a:r>
              <a:rPr lang="hu-HU" sz="2800" dirty="0">
                <a:latin typeface="Trebuchet MS" panose="020B0603020202020204" pitchFamily="34" charset="0"/>
              </a:rPr>
              <a:t>(SIEM, EP, </a:t>
            </a:r>
            <a:r>
              <a:rPr lang="hu-HU" sz="2800" dirty="0" err="1">
                <a:latin typeface="Trebuchet MS" panose="020B0603020202020204" pitchFamily="34" charset="0"/>
              </a:rPr>
              <a:t>Shareing</a:t>
            </a:r>
            <a:r>
              <a:rPr lang="hu-HU" sz="2800" dirty="0">
                <a:latin typeface="Trebuchet MS" panose="020B0603020202020204" pitchFamily="34" charset="0"/>
              </a:rPr>
              <a:t>, </a:t>
            </a:r>
            <a:r>
              <a:rPr lang="hu-HU" sz="2800" dirty="0" err="1">
                <a:latin typeface="Trebuchet MS" panose="020B0603020202020204" pitchFamily="34" charset="0"/>
              </a:rPr>
              <a:t>logins</a:t>
            </a:r>
            <a:r>
              <a:rPr lang="hu-HU" sz="2800" dirty="0">
                <a:latin typeface="Trebuchet MS" panose="020B0603020202020204" pitchFamily="34" charset="0"/>
              </a:rPr>
              <a:t>, digitális viselkedés);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Fizikai tér vizsgálata </a:t>
            </a:r>
            <a:r>
              <a:rPr lang="hu-HU" sz="2800" dirty="0">
                <a:latin typeface="Trebuchet MS" panose="020B0603020202020204" pitchFamily="34" charset="0"/>
              </a:rPr>
              <a:t>(utazás, munkatér, fizikai viselkedés).</a:t>
            </a:r>
          </a:p>
        </p:txBody>
      </p:sp>
    </p:spTree>
    <p:extLst>
      <p:ext uri="{BB962C8B-B14F-4D97-AF65-F5344CB8AC3E}">
        <p14:creationId xmlns:p14="http://schemas.microsoft.com/office/powerpoint/2010/main" val="2278579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ENTITY vizsgálatok eredménye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Viselkedésminta változása;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Kommunikációs közeg változása;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Tevékenység változás;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Mozgás változás;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b="1" dirty="0">
              <a:latin typeface="Trebuchet MS" panose="020B0603020202020204" pitchFamily="34" charset="0"/>
            </a:endParaRPr>
          </a:p>
          <a:p>
            <a:r>
              <a:rPr lang="hu-HU" sz="2800" b="1" dirty="0">
                <a:latin typeface="Trebuchet MS" panose="020B0603020202020204" pitchFamily="34" charset="0"/>
              </a:rPr>
              <a:t>Az eredmény, hogy a VÁLTOZÁS látható lesz, a biztonság ettől még nem növekszik!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b="1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015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AZ UEBA biztonsági szerepe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Itt is megadhatunk KPI-ket, </a:t>
            </a:r>
            <a:r>
              <a:rPr lang="hu-HU" sz="2800" b="1" dirty="0" err="1">
                <a:latin typeface="Trebuchet MS" panose="020B0603020202020204" pitchFamily="34" charset="0"/>
              </a:rPr>
              <a:t>triggereket</a:t>
            </a:r>
            <a:r>
              <a:rPr lang="hu-HU" sz="2800" b="1" dirty="0">
                <a:latin typeface="Trebuchet MS" panose="020B0603020202020204" pitchFamily="34" charset="0"/>
              </a:rPr>
              <a:t>, riasztásokat, szabályokat.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Aránylag magas hibatűrés kell a szervezettől;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A termelést hátrányosan érinti;</a:t>
            </a:r>
          </a:p>
          <a:p>
            <a:endParaRPr lang="hu-HU" sz="2800" b="1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b="1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26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AZ UEBA veszélyei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GDPR rémálom;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Termelés kiesést okozhat egy rossz riasztás;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A folyamatos megfigyelés rontja az alkalmazott morálját és elkötelezettségét a szervezet felé rombolja;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A szervezet CSAK arra használhatja az UEBA-t, amire azt kitalálták, és ami miatt bevezetik!</a:t>
            </a: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764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AZ UEBA bevezetés I. lépés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A hatókör meghatározása: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HOL ? (a lehető legszűkebb területre);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KIRE ? (a lehető legkevesebb entitásra);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MIKOR ? (csak ha </a:t>
            </a:r>
            <a:r>
              <a:rPr lang="hu-HU" sz="2800" b="1" dirty="0" err="1">
                <a:latin typeface="Trebuchet MS" panose="020B0603020202020204" pitchFamily="34" charset="0"/>
              </a:rPr>
              <a:t>muszály</a:t>
            </a:r>
            <a:r>
              <a:rPr lang="hu-HU" sz="2800" b="1" dirty="0">
                <a:latin typeface="Trebuchet MS" panose="020B0603020202020204" pitchFamily="34" charset="0"/>
              </a:rPr>
              <a:t>);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rebuchet MS" panose="020B0603020202020204" pitchFamily="34" charset="0"/>
              </a:rPr>
              <a:t>MEDDIG ? (Csak amíg a vizsgálat tart);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hu-HU" sz="2800" b="1" dirty="0">
              <a:latin typeface="Trebuchet MS" panose="020B0603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hu-HU" sz="2800" b="1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b="1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32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AZ UEBA bevezetés II. lépés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Rendszer kiválasztása: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Lehetőleg (…CSAK) ON-PREMISE telepítés;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Saját </a:t>
            </a:r>
            <a:r>
              <a:rPr lang="hu-HU" sz="2400" b="1" dirty="0" err="1">
                <a:latin typeface="Trebuchet MS" panose="020B0603020202020204" pitchFamily="34" charset="0"/>
              </a:rPr>
              <a:t>User</a:t>
            </a:r>
            <a:r>
              <a:rPr lang="hu-HU" sz="2400" b="1" dirty="0">
                <a:latin typeface="Trebuchet MS" panose="020B0603020202020204" pitchFamily="34" charset="0"/>
              </a:rPr>
              <a:t> management;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„4 szem elv” és </a:t>
            </a:r>
            <a:r>
              <a:rPr lang="hu-HU" sz="2400" b="1" dirty="0" err="1">
                <a:latin typeface="Trebuchet MS" panose="020B0603020202020204" pitchFamily="34" charset="0"/>
              </a:rPr>
              <a:t>SoD</a:t>
            </a:r>
            <a:r>
              <a:rPr lang="hu-HU" sz="2400" b="1" dirty="0">
                <a:latin typeface="Trebuchet MS" panose="020B0603020202020204" pitchFamily="34" charset="0"/>
              </a:rPr>
              <a:t> kötelező;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A riportot, csak a jog és a HR tudtával </a:t>
            </a:r>
            <a:r>
              <a:rPr lang="hu-HU" sz="2400" b="1">
                <a:latin typeface="Trebuchet MS" panose="020B0603020202020204" pitchFamily="34" charset="0"/>
              </a:rPr>
              <a:t>a TOP </a:t>
            </a:r>
            <a:r>
              <a:rPr lang="hu-HU" sz="2400" b="1" dirty="0">
                <a:latin typeface="Trebuchet MS" panose="020B0603020202020204" pitchFamily="34" charset="0"/>
              </a:rPr>
              <a:t>management ismerheti és dolgozza fel.</a:t>
            </a:r>
          </a:p>
          <a:p>
            <a:pPr lvl="1"/>
            <a:endParaRPr lang="hu-HU" sz="2400" b="1" dirty="0">
              <a:latin typeface="Trebuchet MS" panose="020B0603020202020204" pitchFamily="34" charset="0"/>
            </a:endParaRPr>
          </a:p>
          <a:p>
            <a:pPr lvl="1"/>
            <a:r>
              <a:rPr lang="hu-HU" sz="2800" b="1" dirty="0">
                <a:latin typeface="Trebuchet MS" panose="020B0603020202020204" pitchFamily="34" charset="0"/>
              </a:rPr>
              <a:t>AZ EREDMÉNY JOGKÖVETKEZMÉNNYEL JÁR!</a:t>
            </a: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09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AZ UEBA bevezetés III. lépés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Mit tudunk mérni? MINDENT! Ezért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A mérési pontok kiválasztása;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Mérési és vizsgálati folyamat definiálása;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Határértékek rögzítése;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A felhasználók tájékoztatása, és a beleegyezés megszerzése;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Az UEBA működtetése sziget-szerűen szükséges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Vizsgálat megkezdése, adatgyűjtés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Elemzés, értékelés, jelentés készítése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ADATOK TÖRLÉSE!</a:t>
            </a: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643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642910" y="2998113"/>
            <a:ext cx="83168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latin typeface="Trebuchet MS" panose="020B0603020202020204" pitchFamily="34" charset="0"/>
              </a:rPr>
              <a:t>Az UEBA = </a:t>
            </a:r>
            <a:r>
              <a:rPr lang="hu-HU" sz="3600" dirty="0" err="1">
                <a:latin typeface="Trebuchet MS" panose="020B0603020202020204" pitchFamily="34" charset="0"/>
              </a:rPr>
              <a:t>User</a:t>
            </a:r>
            <a:r>
              <a:rPr lang="hu-HU" sz="3600" dirty="0">
                <a:latin typeface="Trebuchet MS" panose="020B0603020202020204" pitchFamily="34" charset="0"/>
              </a:rPr>
              <a:t> and </a:t>
            </a:r>
            <a:r>
              <a:rPr lang="hu-HU" sz="3600" dirty="0" err="1">
                <a:latin typeface="Trebuchet MS" panose="020B0603020202020204" pitchFamily="34" charset="0"/>
              </a:rPr>
              <a:t>Event</a:t>
            </a:r>
            <a:r>
              <a:rPr lang="hu-HU" sz="3600" dirty="0">
                <a:latin typeface="Trebuchet MS" panose="020B0603020202020204" pitchFamily="34" charset="0"/>
              </a:rPr>
              <a:t> </a:t>
            </a:r>
            <a:r>
              <a:rPr lang="hu-HU" sz="3600" dirty="0" err="1">
                <a:latin typeface="Trebuchet MS" panose="020B0603020202020204" pitchFamily="34" charset="0"/>
              </a:rPr>
              <a:t>Behaviour</a:t>
            </a:r>
            <a:r>
              <a:rPr lang="hu-HU" sz="3600" dirty="0">
                <a:latin typeface="Trebuchet MS" panose="020B0603020202020204" pitchFamily="34" charset="0"/>
              </a:rPr>
              <a:t> </a:t>
            </a:r>
            <a:r>
              <a:rPr lang="hu-HU" sz="3600" dirty="0" err="1">
                <a:latin typeface="Trebuchet MS" panose="020B0603020202020204" pitchFamily="34" charset="0"/>
              </a:rPr>
              <a:t>Analisys</a:t>
            </a:r>
            <a:r>
              <a:rPr lang="hu-HU" sz="3600" dirty="0">
                <a:latin typeface="Trebuchet MS" panose="020B0603020202020204" pitchFamily="34" charset="0"/>
              </a:rPr>
              <a:t> </a:t>
            </a:r>
          </a:p>
          <a:p>
            <a:r>
              <a:rPr lang="hu-HU" sz="3600" dirty="0">
                <a:latin typeface="Trebuchet MS" panose="020B0603020202020204" pitchFamily="34" charset="0"/>
              </a:rPr>
              <a:t>(Viselkedjünk és jogászkodjunk);</a:t>
            </a:r>
          </a:p>
          <a:p>
            <a:endParaRPr lang="hu-HU" sz="3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847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46645" y="1608460"/>
            <a:ext cx="83168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AZ UEBA és GDPR</a:t>
            </a:r>
          </a:p>
          <a:p>
            <a:pPr algn="ctr"/>
            <a:endParaRPr lang="hu-HU" sz="2800" dirty="0">
              <a:latin typeface="Trebuchet MS" panose="020B0603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A begyűjtött adat NEM az adatkezelőé!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Az adatok feletti kontroll gyakorlása érdekében az érintettnek különleges jogai vannak, mait biztosítani kell;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Minden az UEBA rendszerrel történő biztonsági esemény „adatvédelmi incidensnek” minősül, és be kell jelenteni a NAIH-</a:t>
            </a:r>
            <a:r>
              <a:rPr lang="hu-HU" sz="2400" b="1" dirty="0" err="1">
                <a:latin typeface="Trebuchet MS" panose="020B0603020202020204" pitchFamily="34" charset="0"/>
              </a:rPr>
              <a:t>nál</a:t>
            </a:r>
            <a:r>
              <a:rPr lang="hu-HU" sz="2400" b="1" dirty="0">
                <a:latin typeface="Trebuchet MS" panose="020B0603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400" b="1" dirty="0">
                <a:latin typeface="Trebuchet MS" panose="020B0603020202020204" pitchFamily="34" charset="0"/>
              </a:rPr>
              <a:t>Szabályozói környezet nélkül az UEBA akár Btk. 219. szerinti személyes adattal való visszaélés </a:t>
            </a:r>
            <a:r>
              <a:rPr lang="hu-HU" sz="2400" b="1" dirty="0" err="1">
                <a:latin typeface="Trebuchet MS" panose="020B0603020202020204" pitchFamily="34" charset="0"/>
              </a:rPr>
              <a:t>bcs</a:t>
            </a:r>
            <a:r>
              <a:rPr lang="hu-HU" sz="2400" b="1" dirty="0">
                <a:latin typeface="Trebuchet MS" panose="020B0603020202020204" pitchFamily="34" charset="0"/>
              </a:rPr>
              <a:t>.</a:t>
            </a: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91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413593" y="3285223"/>
            <a:ext cx="8316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Köszönöm a figyelmet! </a:t>
            </a:r>
            <a:endParaRPr lang="hu-HU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146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696691" y="1597800"/>
            <a:ext cx="83168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latin typeface="Trebuchet MS" panose="020B0603020202020204" pitchFamily="34" charset="0"/>
              </a:rPr>
              <a:t>A GDPR szerinti (fogalmak)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latin typeface="Trebuchet MS" panose="020B0603020202020204" pitchFamily="34" charset="0"/>
              </a:rPr>
              <a:t>4. cikk. 1. „Személyes adat”;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latin typeface="Trebuchet MS" panose="020B0603020202020204" pitchFamily="34" charset="0"/>
              </a:rPr>
              <a:t>4. cikk. 2. „Adatkezelés”;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latin typeface="Trebuchet MS" panose="020B0603020202020204" pitchFamily="34" charset="0"/>
              </a:rPr>
              <a:t>4. cikk. 4. „Profilalkotás”;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00B050"/>
                </a:solidFill>
                <a:latin typeface="Trebuchet MS" panose="020B0603020202020204" pitchFamily="34" charset="0"/>
              </a:rPr>
              <a:t>4. cikk. 13. „Genetikai adat”; (ez nincs)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latin typeface="Trebuchet MS" panose="020B0603020202020204" pitchFamily="34" charset="0"/>
              </a:rPr>
              <a:t>4. cikk. 14. „Biometrikus adat”;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00B050"/>
                </a:solidFill>
                <a:latin typeface="Trebuchet MS" panose="020B0603020202020204" pitchFamily="34" charset="0"/>
              </a:rPr>
              <a:t>4. cikk. 13. „Egészségügyi adat”; (ez se)</a:t>
            </a:r>
          </a:p>
          <a:p>
            <a:endParaRPr lang="hu-HU" sz="3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47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699319" y="1523463"/>
            <a:ext cx="83168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latin typeface="Trebuchet MS" panose="020B0603020202020204" pitchFamily="34" charset="0"/>
              </a:rPr>
              <a:t>A GDPR szerinti kötelezettségek (5. cikk. 1. 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jogszerűek vagyunk és tisztességesek;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Átláthatók (nem láthatatlanok);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Egyértelmű célunk van;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Feleslegesen nem kérdezünk és nem gyűjtünk;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Pontosak is vagyunk;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Sosem örökre;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rebuchet MS" panose="020B0603020202020204" pitchFamily="34" charset="0"/>
              </a:rPr>
              <a:t>És CIA elvek szerint élünk;</a:t>
            </a:r>
            <a:endParaRPr lang="hu-HU" sz="3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09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699319" y="1523463"/>
            <a:ext cx="83168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latin typeface="Trebuchet MS" panose="020B0603020202020204" pitchFamily="34" charset="0"/>
              </a:rPr>
              <a:t>A GDPR szerinti KILLER kötelezettség (9C1)</a:t>
            </a:r>
          </a:p>
          <a:p>
            <a:pPr algn="ctr"/>
            <a:endParaRPr lang="hu-HU" sz="2800" b="1" dirty="0">
              <a:latin typeface="Trebuchet MS" panose="020B0603020202020204" pitchFamily="34" charset="0"/>
            </a:endParaRPr>
          </a:p>
          <a:p>
            <a:pPr algn="just"/>
            <a:r>
              <a:rPr lang="hu-HU" sz="2800" dirty="0"/>
              <a:t>A faji vagy etnikai származásra, politikai véleményre, vallási vagy világnézeti meggyőződésre vagy szakszervezeti tagságra utaló személyes adatok, valamint </a:t>
            </a:r>
            <a:r>
              <a:rPr lang="hu-HU" sz="2800" b="1" dirty="0">
                <a:solidFill>
                  <a:srgbClr val="FF0000"/>
                </a:solidFill>
              </a:rPr>
              <a:t>a természetes személyek egyedi azonosítását célzó </a:t>
            </a:r>
            <a:r>
              <a:rPr lang="hu-HU" sz="2800" dirty="0"/>
              <a:t>genetikai és </a:t>
            </a:r>
            <a:r>
              <a:rPr lang="hu-HU" sz="2800" b="1" dirty="0">
                <a:solidFill>
                  <a:srgbClr val="FF0000"/>
                </a:solidFill>
              </a:rPr>
              <a:t>biometrikus adatok</a:t>
            </a:r>
            <a:r>
              <a:rPr lang="hu-HU" sz="2800" dirty="0">
                <a:solidFill>
                  <a:srgbClr val="FF0000"/>
                </a:solidFill>
              </a:rPr>
              <a:t>,</a:t>
            </a:r>
            <a:r>
              <a:rPr lang="hu-HU" sz="2800" dirty="0"/>
              <a:t> az egészségügyi adatok és a természetes személyek szexuális életére vagy szexuális irányultságára vonatkozó személyes adatok </a:t>
            </a:r>
            <a:r>
              <a:rPr lang="hu-HU" sz="2800" b="1" dirty="0">
                <a:solidFill>
                  <a:srgbClr val="FF0000"/>
                </a:solidFill>
              </a:rPr>
              <a:t>kezelése tilos.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7615986-3AB4-4D7F-96BD-10A867C72C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1257" y="399152"/>
            <a:ext cx="2016379" cy="45227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89CE7DC2-AADC-46F7-ABD2-7D57C894FC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2584" y="260874"/>
            <a:ext cx="26003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77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28280" y="1490159"/>
            <a:ext cx="83168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Ha tilos, akkor mit tehetünk ?</a:t>
            </a:r>
          </a:p>
          <a:p>
            <a:endParaRPr lang="hu-HU" sz="3200" dirty="0"/>
          </a:p>
          <a:p>
            <a:r>
              <a:rPr lang="hu-HU" sz="3200" dirty="0"/>
              <a:t>Az (1) bekezdés nem alkalmazandó abban az esetben, ha: </a:t>
            </a:r>
          </a:p>
          <a:p>
            <a:r>
              <a:rPr lang="hu-HU" sz="3200" dirty="0"/>
              <a:t>a)  </a:t>
            </a:r>
            <a:r>
              <a:rPr lang="hu-HU" sz="3200" b="1" dirty="0">
                <a:solidFill>
                  <a:srgbClr val="FF0000"/>
                </a:solidFill>
              </a:rPr>
              <a:t>az érintett kifejezett hozzájárulását adta az említett személyes adatok egy vagy több konkrét célból történő kezeléséhez</a:t>
            </a:r>
            <a:r>
              <a:rPr lang="hu-HU" sz="3200" dirty="0"/>
              <a:t>, kivéve, ha az uniós vagy tagállami jog úgy rendelkezik, hogy az (1) bekezdésben említett tilalom nem oldható fel az érintett hozzájárulásával;</a:t>
            </a:r>
            <a:endParaRPr lang="hu-HU" sz="3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403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528280" y="1490159"/>
            <a:ext cx="831681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Ha tilos, akkor mit tehetünk ?</a:t>
            </a:r>
          </a:p>
          <a:p>
            <a:endParaRPr lang="hu-HU" sz="3200" dirty="0"/>
          </a:p>
          <a:p>
            <a:pPr algn="just"/>
            <a:r>
              <a:rPr lang="hu-HU" sz="2800" dirty="0"/>
              <a:t>b)  </a:t>
            </a:r>
            <a:r>
              <a:rPr lang="hu-HU" sz="2800" b="1" dirty="0">
                <a:solidFill>
                  <a:srgbClr val="FF0000"/>
                </a:solidFill>
              </a:rPr>
              <a:t>az adatkezelés az adatkezelőnek vagy az érintettnek a foglalkoztatást</a:t>
            </a:r>
            <a:r>
              <a:rPr lang="hu-HU" sz="2800" dirty="0"/>
              <a:t>, valamint a szociális biztonságot és szociális védelmet szabályozó jogi előírásokból fakadó </a:t>
            </a:r>
            <a:r>
              <a:rPr lang="hu-HU" sz="2800" b="1" dirty="0">
                <a:solidFill>
                  <a:srgbClr val="FF0000"/>
                </a:solidFill>
              </a:rPr>
              <a:t>kötelezettségei teljesítése és konkrét jogai gyakorlása érdekében szükséges</a:t>
            </a:r>
            <a:r>
              <a:rPr lang="hu-HU" sz="2800" dirty="0"/>
              <a:t>, ha az érintett alapvető jogait és érdekeit védő megfelelő garanciákról is rendelkező uniós vagy tagállami jog, illetve a tagállami jog szerinti kollektív szerződés ezt lehetővé teszi;</a:t>
            </a:r>
          </a:p>
        </p:txBody>
      </p:sp>
    </p:spTree>
    <p:extLst>
      <p:ext uri="{BB962C8B-B14F-4D97-AF65-F5344CB8AC3E}">
        <p14:creationId xmlns:p14="http://schemas.microsoft.com/office/powerpoint/2010/main" val="3729841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413593" y="3008224"/>
            <a:ext cx="8316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A JOGI környezet után jöjjön a GÉPI környezet !</a:t>
            </a:r>
          </a:p>
        </p:txBody>
      </p:sp>
    </p:spTree>
    <p:extLst>
      <p:ext uri="{BB962C8B-B14F-4D97-AF65-F5344CB8AC3E}">
        <p14:creationId xmlns:p14="http://schemas.microsoft.com/office/powerpoint/2010/main" val="2775048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413593" y="2177228"/>
            <a:ext cx="83168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>
                <a:latin typeface="Trebuchet MS" panose="020B0603020202020204" pitchFamily="34" charset="0"/>
              </a:rPr>
              <a:t>A vállalati hozzáférés (ENTITÁS) NEM a felhasználóval egyenlő, csak valaki (RG-ADM) összekötötte az élő embert (HUMAN) egy virtuálissal (USER) és ezt utána elhisszük!  </a:t>
            </a:r>
          </a:p>
        </p:txBody>
      </p:sp>
    </p:spTree>
    <p:extLst>
      <p:ext uri="{BB962C8B-B14F-4D97-AF65-F5344CB8AC3E}">
        <p14:creationId xmlns:p14="http://schemas.microsoft.com/office/powerpoint/2010/main" val="1161626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1144</Words>
  <Application>Microsoft Office PowerPoint</Application>
  <PresentationFormat>Diavetítés a képernyőre (4:3 oldalarány)</PresentationFormat>
  <Paragraphs>157</Paragraphs>
  <Slides>21</Slides>
  <Notes>21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5" baseType="lpstr">
      <vt:lpstr>Arial</vt:lpstr>
      <vt:lpstr>Calibri</vt:lpstr>
      <vt:lpstr>Trebuchet MS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filter:max Kft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Biztonságos vezeték nélküli hálózat</dc:title>
  <dc:creator>KARCAGI Nikolett</dc:creator>
  <cp:lastModifiedBy>Angyal Dániel</cp:lastModifiedBy>
  <cp:revision>64</cp:revision>
  <dcterms:created xsi:type="dcterms:W3CDTF">2009-01-28T13:08:26Z</dcterms:created>
  <dcterms:modified xsi:type="dcterms:W3CDTF">2019-04-15T13:33:14Z</dcterms:modified>
</cp:coreProperties>
</file>