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saba Gábor Váraljai" initials="CGV" lastIdx="1" clrIdx="0">
    <p:extLst>
      <p:ext uri="{19B8F6BF-5375-455C-9EA6-DF929625EA0E}">
        <p15:presenceInfo xmlns:p15="http://schemas.microsoft.com/office/powerpoint/2012/main" userId="07a0a9e7c31c5ac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983" autoAdjust="0"/>
  </p:normalViewPr>
  <p:slideViewPr>
    <p:cSldViewPr>
      <p:cViewPr>
        <p:scale>
          <a:sx n="100" d="100"/>
          <a:sy n="100" d="100"/>
        </p:scale>
        <p:origin x="191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C8F11-D0ED-4F88-8BF2-4E781ACFA3DF}" type="datetimeFigureOut">
              <a:rPr lang="hu-HU" smtClean="0"/>
              <a:pPr/>
              <a:t>2019.07.18.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AB5FC1-543C-4017-BBC5-CBF692BEEF25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76143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1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8150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1885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18013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8763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55031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78570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73055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21002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2019.07.18.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2019.07.18.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2019.07.18.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2019.07.18.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2019.07.18.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2019.07.18.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2019.07.18.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2019.07.18.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2019.07.18.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2019.07.18.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2019.07.18.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C400C-E117-45E2-967C-DCF6B6923E91}" type="datetimeFigureOut">
              <a:rPr lang="hu-HU" smtClean="0"/>
              <a:pPr/>
              <a:t>2019.07.18.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-egeszsegugy.gov.hu/jogszabalyok" TargetMode="External"/><Relationship Id="rId5" Type="http://schemas.openxmlformats.org/officeDocument/2006/relationships/hyperlink" Target="http://neih.gov.hu/urlapok" TargetMode="Externa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naih.hu/ajanlasok.html" TargetMode="Externa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356364" y="2620476"/>
            <a:ext cx="87844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5000" dirty="0">
                <a:latin typeface="Trebuchet MS" panose="020B0603020202020204" pitchFamily="34" charset="0"/>
              </a:rPr>
              <a:t>Papír PAM!</a:t>
            </a:r>
          </a:p>
          <a:p>
            <a:pPr algn="ctr"/>
            <a:endParaRPr lang="hu-HU" sz="2000" dirty="0">
              <a:latin typeface="Trebuchet MS" panose="020B0603020202020204" pitchFamily="34" charset="0"/>
            </a:endParaRPr>
          </a:p>
          <a:p>
            <a:pPr algn="ctr"/>
            <a:endParaRPr lang="hu-HU" sz="2000" dirty="0">
              <a:latin typeface="Trebuchet MS" panose="020B0603020202020204" pitchFamily="34" charset="0"/>
            </a:endParaRPr>
          </a:p>
          <a:p>
            <a:pPr algn="ctr"/>
            <a:r>
              <a:rPr lang="hu-HU" sz="2400" dirty="0">
                <a:latin typeface="Trebuchet MS" panose="020B0603020202020204" pitchFamily="34" charset="0"/>
              </a:rPr>
              <a:t>PAM elvárások a jogszabályok és szabványok fényében</a:t>
            </a:r>
          </a:p>
          <a:p>
            <a:pPr algn="ctr"/>
            <a:endParaRPr lang="hu-HU" sz="2400" dirty="0">
              <a:latin typeface="Trebuchet MS" panose="020B0603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zövegdoboz 2">
            <a:extLst>
              <a:ext uri="{FF2B5EF4-FFF2-40B4-BE49-F238E27FC236}">
                <a16:creationId xmlns:a16="http://schemas.microsoft.com/office/drawing/2014/main" id="{25977EAA-AA1E-4D41-883F-E6DEBBD5A627}"/>
              </a:ext>
            </a:extLst>
          </p:cNvPr>
          <p:cNvSpPr txBox="1"/>
          <p:nvPr/>
        </p:nvSpPr>
        <p:spPr>
          <a:xfrm>
            <a:off x="642910" y="1488363"/>
            <a:ext cx="793365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PRIVILIGE 	=	kiváltság</a:t>
            </a:r>
          </a:p>
          <a:p>
            <a:r>
              <a:rPr lang="hu-HU" dirty="0"/>
              <a:t>PRIVILEGED	=	kiváltságos (Kb. ők a MINDENFÉLE ADMINOK)</a:t>
            </a:r>
          </a:p>
          <a:p>
            <a:r>
              <a:rPr lang="hu-HU" dirty="0"/>
              <a:t>ACCESS		=	Jogosultság (szint, mérték, típus)</a:t>
            </a:r>
          </a:p>
          <a:p>
            <a:r>
              <a:rPr lang="hu-HU" dirty="0"/>
              <a:t>ACCOUNT	=	Hozzáférés (humán, gép, folyamat)</a:t>
            </a:r>
          </a:p>
          <a:p>
            <a:r>
              <a:rPr lang="hu-HU" dirty="0"/>
              <a:t>USER 		=	Felhasználó</a:t>
            </a:r>
          </a:p>
          <a:p>
            <a:r>
              <a:rPr lang="hu-HU" b="1" dirty="0"/>
              <a:t>HBR:</a:t>
            </a:r>
          </a:p>
          <a:p>
            <a:r>
              <a:rPr lang="hu-HU" dirty="0"/>
              <a:t>IDM		=	</a:t>
            </a:r>
            <a:r>
              <a:rPr lang="hu-HU" dirty="0" err="1"/>
              <a:t>Identity</a:t>
            </a:r>
            <a:r>
              <a:rPr lang="hu-HU" dirty="0"/>
              <a:t> Management;</a:t>
            </a:r>
          </a:p>
          <a:p>
            <a:r>
              <a:rPr lang="hu-HU" dirty="0"/>
              <a:t>IAM		=	</a:t>
            </a:r>
            <a:r>
              <a:rPr lang="hu-HU" dirty="0" err="1"/>
              <a:t>Identity</a:t>
            </a:r>
            <a:r>
              <a:rPr lang="hu-HU" dirty="0"/>
              <a:t> AND </a:t>
            </a:r>
            <a:r>
              <a:rPr lang="hu-HU" dirty="0" err="1"/>
              <a:t>access</a:t>
            </a:r>
            <a:r>
              <a:rPr lang="hu-HU" dirty="0"/>
              <a:t> management;</a:t>
            </a:r>
          </a:p>
          <a:p>
            <a:r>
              <a:rPr lang="hu-HU" dirty="0"/>
              <a:t>PIM		=	</a:t>
            </a:r>
            <a:r>
              <a:rPr lang="hu-HU" dirty="0" err="1"/>
              <a:t>Privilegized</a:t>
            </a:r>
            <a:r>
              <a:rPr lang="hu-HU" dirty="0"/>
              <a:t> IDENTITY management;</a:t>
            </a:r>
          </a:p>
          <a:p>
            <a:r>
              <a:rPr lang="hu-HU" dirty="0"/>
              <a:t>PAM		=	</a:t>
            </a:r>
            <a:r>
              <a:rPr lang="hu-HU" dirty="0" err="1"/>
              <a:t>Privilegized</a:t>
            </a:r>
            <a:r>
              <a:rPr lang="hu-HU" dirty="0"/>
              <a:t> ACCESS and/</a:t>
            </a:r>
            <a:r>
              <a:rPr lang="hu-HU" dirty="0" err="1"/>
              <a:t>or</a:t>
            </a:r>
            <a:r>
              <a:rPr lang="hu-HU" dirty="0"/>
              <a:t> ACCOUNT management;</a:t>
            </a:r>
          </a:p>
          <a:p>
            <a:r>
              <a:rPr lang="hu-HU" dirty="0"/>
              <a:t>FIM		=	FEDERATED </a:t>
            </a:r>
            <a:r>
              <a:rPr lang="hu-HU" dirty="0" err="1"/>
              <a:t>identity</a:t>
            </a:r>
            <a:r>
              <a:rPr lang="hu-HU" dirty="0"/>
              <a:t> management (jövő);</a:t>
            </a:r>
          </a:p>
          <a:p>
            <a:endParaRPr lang="hu-HU" dirty="0"/>
          </a:p>
          <a:p>
            <a:pPr algn="just"/>
            <a:r>
              <a:rPr lang="hu-HU" dirty="0"/>
              <a:t>A FELHASZNÁLÓ BIRTOKOL egy vagy több HOZZÁFÉRÉST. A HOZZÁFÉRÉSHEZ rendelt információk ÖSSZESSÉGE adja a HOZZÁFÉRÉS IDENTITÁSÁT (azonosság), és ennek csak egy területe az IDENTITÁSHOZ kapcsolt JOGOSULTSÁGOK rendszere.</a:t>
            </a:r>
          </a:p>
          <a:p>
            <a:pPr algn="just"/>
            <a:r>
              <a:rPr lang="hu-HU" dirty="0"/>
              <a:t>A HOZZÁFÉRÉS NEM = A FELHASZNÁLÓVAL !</a:t>
            </a:r>
          </a:p>
        </p:txBody>
      </p:sp>
    </p:spTree>
    <p:extLst>
      <p:ext uri="{BB962C8B-B14F-4D97-AF65-F5344CB8AC3E}">
        <p14:creationId xmlns:p14="http://schemas.microsoft.com/office/powerpoint/2010/main" val="2316847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zövegdoboz 1">
            <a:extLst>
              <a:ext uri="{FF2B5EF4-FFF2-40B4-BE49-F238E27FC236}">
                <a16:creationId xmlns:a16="http://schemas.microsoft.com/office/drawing/2014/main" id="{80DF953E-D1BE-4A2C-A611-15D09A156F3A}"/>
              </a:ext>
            </a:extLst>
          </p:cNvPr>
          <p:cNvSpPr txBox="1"/>
          <p:nvPr/>
        </p:nvSpPr>
        <p:spPr>
          <a:xfrm>
            <a:off x="646086" y="1556792"/>
            <a:ext cx="7936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PAM a magyar jogban.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6951E1D8-4AA2-40AE-91A1-05ABA05262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10" y="1556792"/>
            <a:ext cx="7938418" cy="4548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68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zövegdoboz 1">
            <a:extLst>
              <a:ext uri="{FF2B5EF4-FFF2-40B4-BE49-F238E27FC236}">
                <a16:creationId xmlns:a16="http://schemas.microsoft.com/office/drawing/2014/main" id="{80DF953E-D1BE-4A2C-A611-15D09A156F3A}"/>
              </a:ext>
            </a:extLst>
          </p:cNvPr>
          <p:cNvSpPr txBox="1"/>
          <p:nvPr/>
        </p:nvSpPr>
        <p:spPr>
          <a:xfrm>
            <a:off x="646086" y="1556792"/>
            <a:ext cx="7936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/>
              <a:t>PAM a magyar jogban. I. (törvények)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EF24E5BC-3777-456A-8E8E-80DD53D94F06}"/>
              </a:ext>
            </a:extLst>
          </p:cNvPr>
          <p:cNvSpPr txBox="1"/>
          <p:nvPr/>
        </p:nvSpPr>
        <p:spPr>
          <a:xfrm>
            <a:off x="605173" y="2204864"/>
            <a:ext cx="793365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 dirty="0"/>
              <a:t>1997. évi XLVII. tv. </a:t>
            </a:r>
            <a:r>
              <a:rPr lang="hu-HU" sz="1600" dirty="0"/>
              <a:t>az egészségügyi és a hozzájuk kapcsolódó személyes adatok kezeléséről és védelméről </a:t>
            </a:r>
            <a:r>
              <a:rPr lang="hu-HU" sz="1600" b="1" dirty="0"/>
              <a:t>(EÜAK.)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600" b="1" dirty="0"/>
              <a:t>35/C. §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 dirty="0"/>
              <a:t>2009. évi CLV. tv.</a:t>
            </a:r>
            <a:r>
              <a:rPr lang="hu-HU" sz="1600" dirty="0"/>
              <a:t> a minősített adat védelméről </a:t>
            </a:r>
            <a:r>
              <a:rPr lang="hu-HU" sz="1600" b="1" dirty="0"/>
              <a:t>(MAVTV.)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600" b="1" dirty="0"/>
              <a:t>2. § (CIA+ ELV)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 dirty="0"/>
              <a:t>2011. évi CXII. tv. </a:t>
            </a:r>
            <a:r>
              <a:rPr lang="hu-HU" sz="1600" dirty="0"/>
              <a:t>az információs önrendelkezési jogról és az információszabadságról </a:t>
            </a:r>
            <a:r>
              <a:rPr lang="hu-HU" sz="1600" b="1" dirty="0"/>
              <a:t>(INFOTV.)</a:t>
            </a:r>
            <a:r>
              <a:rPr lang="hu-HU" sz="1600" dirty="0"/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600" dirty="0"/>
              <a:t>4. § (4a) a személyes adatok biztonsága; a 25/I. § adatbiztonsági intézkedések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 dirty="0"/>
              <a:t>2012. évi CLXVI. tv. </a:t>
            </a:r>
            <a:r>
              <a:rPr lang="hu-HU" sz="1600" dirty="0"/>
              <a:t>a létfontosságú rendszerek és létesítmények azonosításáról, kijelöléséről és védelméről </a:t>
            </a:r>
            <a:r>
              <a:rPr lang="hu-HU" sz="1600" b="1" dirty="0"/>
              <a:t>(LRTV.);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600" dirty="0"/>
              <a:t>1. § h) üzemeltető, aki jogosultja…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 dirty="0"/>
              <a:t>2013. évi L. tv. </a:t>
            </a:r>
            <a:r>
              <a:rPr lang="hu-HU" sz="1600" dirty="0"/>
              <a:t>az állami és önkormányzati szervek elektronikus információbiztonságáról </a:t>
            </a:r>
            <a:r>
              <a:rPr lang="hu-HU" sz="1600" b="1" dirty="0"/>
              <a:t>(IBTV.)</a:t>
            </a:r>
            <a:r>
              <a:rPr lang="hu-HU" sz="1600" dirty="0"/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600" dirty="0"/>
              <a:t> 1. § (1) 8. Bizalmasság, 38. Rendelkezésre állás; 5 § és 6 §-ok.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 dirty="0"/>
              <a:t>2013. évi CXXXIX . tv. </a:t>
            </a:r>
            <a:r>
              <a:rPr lang="hu-HU" sz="1600" dirty="0"/>
              <a:t>a Magyar Nemzeti Bankról </a:t>
            </a:r>
            <a:r>
              <a:rPr lang="hu-HU" sz="1600" b="1" dirty="0"/>
              <a:t>(MNBTV.)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600" dirty="0"/>
              <a:t>13. § (2) g), h), i) (ajánlások); 39 § (kiknek)</a:t>
            </a:r>
          </a:p>
        </p:txBody>
      </p:sp>
    </p:spTree>
    <p:extLst>
      <p:ext uri="{BB962C8B-B14F-4D97-AF65-F5344CB8AC3E}">
        <p14:creationId xmlns:p14="http://schemas.microsoft.com/office/powerpoint/2010/main" val="2181101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zövegdoboz 1">
            <a:extLst>
              <a:ext uri="{FF2B5EF4-FFF2-40B4-BE49-F238E27FC236}">
                <a16:creationId xmlns:a16="http://schemas.microsoft.com/office/drawing/2014/main" id="{80DF953E-D1BE-4A2C-A611-15D09A156F3A}"/>
              </a:ext>
            </a:extLst>
          </p:cNvPr>
          <p:cNvSpPr txBox="1"/>
          <p:nvPr/>
        </p:nvSpPr>
        <p:spPr>
          <a:xfrm>
            <a:off x="646086" y="1556792"/>
            <a:ext cx="7936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/>
              <a:t>PAM a magyar jogban. II. (rendeletek) PÉLDÁK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EF24E5BC-3777-456A-8E8E-80DD53D94F06}"/>
              </a:ext>
            </a:extLst>
          </p:cNvPr>
          <p:cNvSpPr txBox="1"/>
          <p:nvPr/>
        </p:nvSpPr>
        <p:spPr>
          <a:xfrm>
            <a:off x="649262" y="2190410"/>
            <a:ext cx="79336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dirty="0"/>
              <a:t>41/2015. (VII.15) BM rendelet (</a:t>
            </a:r>
            <a:r>
              <a:rPr lang="hu-HU" b="1" dirty="0" err="1"/>
              <a:t>ibtv</a:t>
            </a:r>
            <a:r>
              <a:rPr lang="hu-HU" b="1" dirty="0"/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39/2016. (XII. 21.) EMMI rendelet</a:t>
            </a:r>
            <a:r>
              <a:rPr lang="hu-HU" b="1" dirty="0"/>
              <a:t> (</a:t>
            </a:r>
            <a:r>
              <a:rPr lang="hu-HU" b="1" dirty="0" err="1"/>
              <a:t>eüak</a:t>
            </a:r>
            <a:r>
              <a:rPr lang="hu-HU" b="1" dirty="0"/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dirty="0"/>
              <a:t>90/2010. (III. 26.) Korm. Rendelet (</a:t>
            </a:r>
            <a:r>
              <a:rPr lang="hu-HU" b="1" dirty="0" err="1"/>
              <a:t>mavtv</a:t>
            </a:r>
            <a:r>
              <a:rPr lang="hu-HU" b="1" dirty="0"/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hlinkClick r:id="rId5"/>
              </a:rPr>
              <a:t>http://neih.gov.hu/urlapok</a:t>
            </a: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hlinkClick r:id="rId6"/>
              </a:rPr>
              <a:t>https://e-egeszsegugy.gov.hu/jogszabalyok</a:t>
            </a: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22387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zövegdoboz 1">
            <a:extLst>
              <a:ext uri="{FF2B5EF4-FFF2-40B4-BE49-F238E27FC236}">
                <a16:creationId xmlns:a16="http://schemas.microsoft.com/office/drawing/2014/main" id="{80DF953E-D1BE-4A2C-A611-15D09A156F3A}"/>
              </a:ext>
            </a:extLst>
          </p:cNvPr>
          <p:cNvSpPr txBox="1"/>
          <p:nvPr/>
        </p:nvSpPr>
        <p:spPr>
          <a:xfrm>
            <a:off x="646086" y="1556792"/>
            <a:ext cx="7936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/>
              <a:t>PAM a magyar jogban. III. (ajánlások)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EF24E5BC-3777-456A-8E8E-80DD53D94F06}"/>
              </a:ext>
            </a:extLst>
          </p:cNvPr>
          <p:cNvSpPr txBox="1"/>
          <p:nvPr/>
        </p:nvSpPr>
        <p:spPr>
          <a:xfrm>
            <a:off x="714316" y="2190410"/>
            <a:ext cx="786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A Magyar Nemzeti Bank 26/2018. (VIII.16.) számú ajánlása a pénzforgalmi szolgáltatások működési és biztonsági kockázataival kapcsolatos biztonsági intézkedésekről;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A Magyar Nemzeti Bank 4/2019. (IV.1.) számú ajánlása a közösségi és publikus felhőszolgáltatások igénybevételéről;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>
                <a:hlinkClick r:id="rId5"/>
              </a:rPr>
              <a:t>https://www.naih.hu/ajanlasok.html</a:t>
            </a:r>
            <a:endParaRPr lang="hu-HU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83859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zövegdoboz 1">
            <a:extLst>
              <a:ext uri="{FF2B5EF4-FFF2-40B4-BE49-F238E27FC236}">
                <a16:creationId xmlns:a16="http://schemas.microsoft.com/office/drawing/2014/main" id="{80DF953E-D1BE-4A2C-A611-15D09A156F3A}"/>
              </a:ext>
            </a:extLst>
          </p:cNvPr>
          <p:cNvSpPr txBox="1"/>
          <p:nvPr/>
        </p:nvSpPr>
        <p:spPr>
          <a:xfrm>
            <a:off x="646086" y="1556792"/>
            <a:ext cx="7936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hu-HU" b="1" dirty="0"/>
              <a:t>PAM és a nemzetközi szabványok kapcsolata;</a:t>
            </a:r>
            <a:endParaRPr lang="hu-HU" dirty="0"/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EF24E5BC-3777-456A-8E8E-80DD53D94F06}"/>
              </a:ext>
            </a:extLst>
          </p:cNvPr>
          <p:cNvSpPr txBox="1"/>
          <p:nvPr/>
        </p:nvSpPr>
        <p:spPr>
          <a:xfrm>
            <a:off x="649262" y="2155820"/>
            <a:ext cx="79336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u="sng" dirty="0"/>
              <a:t>ISO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 dirty="0"/>
              <a:t>ISO/IEC 15408 	</a:t>
            </a:r>
            <a:r>
              <a:rPr lang="hu-HU" sz="1600" dirty="0"/>
              <a:t>(USA </a:t>
            </a:r>
            <a:r>
              <a:rPr lang="hu-HU" sz="1600" dirty="0" err="1"/>
              <a:t>Common</a:t>
            </a:r>
            <a:r>
              <a:rPr lang="hu-HU" sz="1600" dirty="0"/>
              <a:t> </a:t>
            </a:r>
            <a:r>
              <a:rPr lang="hu-HU" sz="1600" dirty="0" err="1"/>
              <a:t>Criteria</a:t>
            </a:r>
            <a:r>
              <a:rPr lang="hu-HU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 dirty="0"/>
              <a:t>ISO/IEC 27001 	ISMS </a:t>
            </a:r>
            <a:r>
              <a:rPr lang="hu-HU" sz="1600" dirty="0"/>
              <a:t>(IBIR, „A” melléklet)</a:t>
            </a:r>
          </a:p>
          <a:p>
            <a:endParaRPr lang="hu-HU" sz="1600" b="1" u="sng" dirty="0"/>
          </a:p>
          <a:p>
            <a:r>
              <a:rPr lang="hu-HU" sz="1600" b="1" u="sng" dirty="0"/>
              <a:t>ISACA COBIT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 dirty="0"/>
              <a:t>COBIT 2019</a:t>
            </a:r>
            <a:r>
              <a:rPr lang="hu-HU" sz="1600" dirty="0"/>
              <a:t> 	(IT </a:t>
            </a:r>
            <a:r>
              <a:rPr lang="hu-HU" sz="1600" dirty="0" err="1"/>
              <a:t>governance</a:t>
            </a:r>
            <a:r>
              <a:rPr lang="hu-HU" sz="1600" dirty="0"/>
              <a:t> and management (COBIT V6))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600" dirty="0"/>
          </a:p>
          <a:p>
            <a:r>
              <a:rPr lang="hu-HU" sz="1600" b="1" u="sng" dirty="0"/>
              <a:t>EGYÉB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SZEMÉLYES ADAT:	</a:t>
            </a:r>
            <a:r>
              <a:rPr lang="hu-HU" sz="1600" b="1" dirty="0"/>
              <a:t>2016/679 EU GDPR;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USA TERÜLET:	</a:t>
            </a:r>
            <a:r>
              <a:rPr lang="hu-HU" sz="1600" b="1" dirty="0"/>
              <a:t>NIST SP 800-12,14,26,37,53 </a:t>
            </a:r>
            <a:r>
              <a:rPr lang="hu-HU" sz="1600" dirty="0"/>
              <a:t>(</a:t>
            </a:r>
            <a:r>
              <a:rPr lang="en-US" sz="1600" dirty="0"/>
              <a:t>National Institute of Standards and</a:t>
            </a:r>
            <a:r>
              <a:rPr lang="hu-HU" sz="1600" dirty="0"/>
              <a:t> 			</a:t>
            </a:r>
            <a:r>
              <a:rPr lang="en-US" sz="1600" dirty="0"/>
              <a:t>Technology</a:t>
            </a:r>
            <a:r>
              <a:rPr lang="hu-HU" sz="1600" dirty="0"/>
              <a:t>);</a:t>
            </a:r>
          </a:p>
          <a:p>
            <a:pPr lvl="4"/>
            <a:r>
              <a:rPr lang="hu-HU" sz="1600" b="1" dirty="0"/>
              <a:t>FIPS 140-2 </a:t>
            </a:r>
            <a:r>
              <a:rPr lang="hu-HU" sz="1600" dirty="0"/>
              <a:t>(</a:t>
            </a:r>
            <a:r>
              <a:rPr lang="hu-HU" sz="1600" dirty="0" err="1"/>
              <a:t>Federal</a:t>
            </a:r>
            <a:r>
              <a:rPr lang="hu-HU" sz="1600" dirty="0"/>
              <a:t> </a:t>
            </a:r>
            <a:r>
              <a:rPr lang="hu-HU" sz="1600" dirty="0" err="1"/>
              <a:t>Information</a:t>
            </a:r>
            <a:r>
              <a:rPr lang="hu-HU" sz="1600" dirty="0"/>
              <a:t> </a:t>
            </a:r>
            <a:r>
              <a:rPr lang="hu-HU" sz="1600" dirty="0" err="1"/>
              <a:t>Processing</a:t>
            </a:r>
            <a:r>
              <a:rPr lang="hu-HU" sz="1600" dirty="0"/>
              <a:t> Standard);</a:t>
            </a:r>
          </a:p>
          <a:p>
            <a:pPr lvl="4"/>
            <a:r>
              <a:rPr lang="hu-HU" sz="1600" b="1" dirty="0"/>
              <a:t>CIS CSC </a:t>
            </a:r>
            <a:r>
              <a:rPr lang="hu-HU" sz="1600" dirty="0"/>
              <a:t>(</a:t>
            </a:r>
            <a:r>
              <a:rPr lang="en-US" sz="1600" dirty="0"/>
              <a:t>Center for Internet Security Critical Security Controls</a:t>
            </a:r>
            <a:r>
              <a:rPr lang="hu-HU" sz="1600" dirty="0"/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UK TERÜLET:	</a:t>
            </a:r>
            <a:r>
              <a:rPr lang="hu-HU" sz="1600" b="1" dirty="0"/>
              <a:t>IASME </a:t>
            </a:r>
            <a:r>
              <a:rPr lang="hu-HU" sz="1600" dirty="0"/>
              <a:t>(</a:t>
            </a:r>
            <a:r>
              <a:rPr lang="en-US" sz="1600" dirty="0"/>
              <a:t>information assurance at small-to-medium</a:t>
            </a:r>
            <a:r>
              <a:rPr lang="hu-HU" sz="1600" dirty="0"/>
              <a:t> </a:t>
            </a:r>
            <a:r>
              <a:rPr lang="en-US" sz="1600" dirty="0"/>
              <a:t>enterprises</a:t>
            </a:r>
            <a:r>
              <a:rPr lang="hu-HU" sz="1600" dirty="0"/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AUTOIPAR:	</a:t>
            </a:r>
            <a:r>
              <a:rPr lang="hu-HU" sz="1600" b="1" dirty="0"/>
              <a:t>VDA ISA </a:t>
            </a:r>
            <a:r>
              <a:rPr lang="hu-HU" sz="1600" dirty="0"/>
              <a:t>(ISO/TS 16494)</a:t>
            </a:r>
            <a:r>
              <a:rPr lang="hu-HU" sz="1600" b="1" dirty="0"/>
              <a:t>;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2264162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zövegdoboz 1">
            <a:extLst>
              <a:ext uri="{FF2B5EF4-FFF2-40B4-BE49-F238E27FC236}">
                <a16:creationId xmlns:a16="http://schemas.microsoft.com/office/drawing/2014/main" id="{80DF953E-D1BE-4A2C-A611-15D09A156F3A}"/>
              </a:ext>
            </a:extLst>
          </p:cNvPr>
          <p:cNvSpPr txBox="1"/>
          <p:nvPr/>
        </p:nvSpPr>
        <p:spPr>
          <a:xfrm>
            <a:off x="646086" y="1556792"/>
            <a:ext cx="7936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/>
              <a:t>PAM a céges dokumentációs környezetben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EF24E5BC-3777-456A-8E8E-80DD53D94F06}"/>
              </a:ext>
            </a:extLst>
          </p:cNvPr>
          <p:cNvSpPr txBox="1"/>
          <p:nvPr/>
        </p:nvSpPr>
        <p:spPr>
          <a:xfrm>
            <a:off x="714316" y="2195468"/>
            <a:ext cx="793365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u="sng" dirty="0"/>
              <a:t>Munkaszerződés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Kötelező (lenne) rendelkezni a jogosultságokról, titoktartásról, védelemről;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Nyilatkozattételi kötelezettség.</a:t>
            </a:r>
          </a:p>
          <a:p>
            <a:endParaRPr lang="hu-HU" dirty="0"/>
          </a:p>
          <a:p>
            <a:r>
              <a:rPr lang="hu-HU" b="1" u="sng" dirty="0"/>
              <a:t>Szabályzatok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IBSZ;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AVSZ. </a:t>
            </a:r>
          </a:p>
          <a:p>
            <a:endParaRPr lang="hu-HU" dirty="0"/>
          </a:p>
          <a:p>
            <a:r>
              <a:rPr lang="hu-HU" b="1" u="sng" dirty="0"/>
              <a:t>Igazolások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Naplófájlok;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Jelentések;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Jegyzőkönyvek.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65142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EF24E5BC-3777-456A-8E8E-80DD53D94F06}"/>
              </a:ext>
            </a:extLst>
          </p:cNvPr>
          <p:cNvSpPr txBox="1"/>
          <p:nvPr/>
        </p:nvSpPr>
        <p:spPr>
          <a:xfrm>
            <a:off x="649262" y="3285223"/>
            <a:ext cx="79336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b="1" dirty="0"/>
              <a:t>KÖSZÖNÖM A FIGYELMET!</a:t>
            </a:r>
          </a:p>
        </p:txBody>
      </p:sp>
    </p:spTree>
    <p:extLst>
      <p:ext uri="{BB962C8B-B14F-4D97-AF65-F5344CB8AC3E}">
        <p14:creationId xmlns:p14="http://schemas.microsoft.com/office/powerpoint/2010/main" val="3061691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913</TotalTime>
  <Words>529</Words>
  <Application>Microsoft Office PowerPoint</Application>
  <PresentationFormat>Diavetítés a képernyőre (4:3 oldalarány)</PresentationFormat>
  <Paragraphs>89</Paragraphs>
  <Slides>9</Slides>
  <Notes>9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3" baseType="lpstr">
      <vt:lpstr>Arial</vt:lpstr>
      <vt:lpstr>Calibri</vt:lpstr>
      <vt:lpstr>Trebuchet MS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filter:max Kft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Biztonságos vezeték nélküli hálózat</dc:title>
  <dc:creator>KARCAGI Nikolett</dc:creator>
  <cp:lastModifiedBy>Váraljai Csaba</cp:lastModifiedBy>
  <cp:revision>83</cp:revision>
  <dcterms:created xsi:type="dcterms:W3CDTF">2009-01-28T13:08:26Z</dcterms:created>
  <dcterms:modified xsi:type="dcterms:W3CDTF">2019-07-18T12:45:06Z</dcterms:modified>
</cp:coreProperties>
</file>