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426" r:id="rId2"/>
    <p:sldId id="527" r:id="rId3"/>
    <p:sldId id="539" r:id="rId4"/>
    <p:sldId id="537" r:id="rId5"/>
    <p:sldId id="535" r:id="rId6"/>
    <p:sldId id="536" r:id="rId7"/>
    <p:sldId id="533" r:id="rId8"/>
    <p:sldId id="542" r:id="rId9"/>
    <p:sldId id="540" r:id="rId10"/>
    <p:sldId id="541" r:id="rId11"/>
    <p:sldId id="538" r:id="rId12"/>
    <p:sldId id="496" r:id="rId13"/>
    <p:sldId id="515" r:id="rId14"/>
    <p:sldId id="517" r:id="rId15"/>
    <p:sldId id="519" r:id="rId16"/>
    <p:sldId id="518" r:id="rId17"/>
    <p:sldId id="405" r:id="rId18"/>
    <p:sldId id="523" r:id="rId19"/>
    <p:sldId id="395" r:id="rId2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4747" userDrawn="1">
          <p15:clr>
            <a:srgbClr val="A4A3A4"/>
          </p15:clr>
        </p15:guide>
        <p15:guide id="3" orient="horz" pos="3067" userDrawn="1">
          <p15:clr>
            <a:srgbClr val="A4A3A4"/>
          </p15:clr>
        </p15:guide>
        <p15:guide id="4" pos="7469" userDrawn="1">
          <p15:clr>
            <a:srgbClr val="A4A3A4"/>
          </p15:clr>
        </p15:guide>
        <p15:guide id="5" pos="2933" userDrawn="1">
          <p15:clr>
            <a:srgbClr val="A4A3A4"/>
          </p15:clr>
        </p15:guide>
        <p15:guide id="6" pos="6562" userDrawn="1">
          <p15:clr>
            <a:srgbClr val="A4A3A4"/>
          </p15:clr>
        </p15:guide>
        <p15:guide id="7" pos="1096" userDrawn="1">
          <p15:clr>
            <a:srgbClr val="A4A3A4"/>
          </p15:clr>
        </p15:guide>
        <p15:guide id="8" orient="horz" pos="1820" userDrawn="1">
          <p15:clr>
            <a:srgbClr val="A4A3A4"/>
          </p15:clr>
        </p15:guide>
        <p15:guide id="9" orient="horz" pos="1774" userDrawn="1">
          <p15:clr>
            <a:srgbClr val="A4A3A4"/>
          </p15:clr>
        </p15:guide>
        <p15:guide id="10"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73" autoAdjust="0"/>
    <p:restoredTop sz="81719" autoAdjust="0"/>
  </p:normalViewPr>
  <p:slideViewPr>
    <p:cSldViewPr snapToGrid="0">
      <p:cViewPr varScale="1">
        <p:scale>
          <a:sx n="79" d="100"/>
          <a:sy n="79" d="100"/>
        </p:scale>
        <p:origin x="-82" y="-274"/>
      </p:cViewPr>
      <p:guideLst>
        <p:guide orient="horz" pos="3067"/>
        <p:guide orient="horz" pos="1820"/>
        <p:guide orient="horz" pos="1774"/>
        <p:guide pos="4747"/>
        <p:guide pos="7469"/>
        <p:guide pos="2933"/>
        <p:guide pos="6562"/>
        <p:guide pos="1096"/>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286D8B-55EC-4B6E-A5EE-6EBFB8BC68D1}" type="datetimeFigureOut">
              <a:rPr lang="de-DE" smtClean="0"/>
              <a:t>17.07.2019</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E37EB7-3588-4422-A1FA-3831CFCD00D7}" type="slidenum">
              <a:rPr lang="de-DE" smtClean="0"/>
              <a:t>‹Nr.›</a:t>
            </a:fld>
            <a:endParaRPr lang="de-DE"/>
          </a:p>
        </p:txBody>
      </p:sp>
    </p:spTree>
    <p:extLst>
      <p:ext uri="{BB962C8B-B14F-4D97-AF65-F5344CB8AC3E}">
        <p14:creationId xmlns:p14="http://schemas.microsoft.com/office/powerpoint/2010/main" val="949344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600" kern="1200" dirty="0">
                <a:solidFill>
                  <a:schemeClr val="tx1"/>
                </a:solidFill>
                <a:effectLst/>
                <a:latin typeface="+mn-lt"/>
                <a:ea typeface="+mn-ea"/>
                <a:cs typeface="+mn-cs"/>
              </a:rPr>
              <a:t>So lets turn to our PAM solutions… And to do this, lets start by making sure we are aligned around the definition of a privileged account.</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Privileged accounts are high-access, non-human accounts (such as Domain Admin or root) used by IT</a:t>
            </a:r>
            <a:r>
              <a:rPr lang="en-US" sz="1600" kern="1200" baseline="0" dirty="0">
                <a:solidFill>
                  <a:schemeClr val="tx1"/>
                </a:solidFill>
                <a:effectLst/>
                <a:latin typeface="+mn-lt"/>
                <a:ea typeface="+mn-ea"/>
                <a:cs typeface="+mn-cs"/>
              </a:rPr>
              <a:t> admins, developers, services and applications which often provide unfettered access to data, infrastructure and systems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exist in nearly every connected device, server, virtualization platform, operating system, database and application throughout on-premises and cloud-based datacenters </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Additionally, privileged accounts extend beyond your organization’s traditional IT infrastructure to include social media accounts, which can be misused to cause significant reputational damage and other harm to an enterprise. </a:t>
            </a:r>
          </a:p>
          <a:p>
            <a:r>
              <a:rPr lang="en-US" sz="16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With the increasing complexity of IT infrastructures, the number of privileged accounts has grown exponentially - .  In fact, Organizations typically have two to three times more privileged accounts than employees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consistently remain one of the most vulnerable and and most heavily targeted assets in your IT infrastructure by hackers, rogue employees and malicious software</a:t>
            </a:r>
            <a:endParaRPr lang="en-US" sz="1600" dirty="0"/>
          </a:p>
        </p:txBody>
      </p:sp>
      <p:sp>
        <p:nvSpPr>
          <p:cNvPr id="4" name="Slide Number Placeholder 3"/>
          <p:cNvSpPr>
            <a:spLocks noGrp="1"/>
          </p:cNvSpPr>
          <p:nvPr>
            <p:ph type="sldNum" sz="quarter" idx="10"/>
          </p:nvPr>
        </p:nvSpPr>
        <p:spPr/>
        <p:txBody>
          <a:bodyPr/>
          <a:lstStyle/>
          <a:p>
            <a:fld id="{CD51D772-B7E9-3841-A16D-430F4A213BDF}" type="slidenum">
              <a:rPr lang="en-US" smtClean="0"/>
              <a:t>2</a:t>
            </a:fld>
            <a:endParaRPr lang="en-US"/>
          </a:p>
        </p:txBody>
      </p:sp>
    </p:spTree>
    <p:extLst>
      <p:ext uri="{BB962C8B-B14F-4D97-AF65-F5344CB8AC3E}">
        <p14:creationId xmlns:p14="http://schemas.microsoft.com/office/powerpoint/2010/main" val="3388797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600" kern="1200" dirty="0">
                <a:solidFill>
                  <a:schemeClr val="tx1"/>
                </a:solidFill>
                <a:effectLst/>
                <a:latin typeface="+mn-lt"/>
                <a:ea typeface="+mn-ea"/>
                <a:cs typeface="+mn-cs"/>
              </a:rPr>
              <a:t>So lets turn to our PAM solutions… And to do this, lets start by making sure we are aligned around the definition of a privileged account.</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Privileged accounts are high-access, non-human accounts (such as Domain Admin or root) used by IT</a:t>
            </a:r>
            <a:r>
              <a:rPr lang="en-US" sz="1600" kern="1200" baseline="0" dirty="0">
                <a:solidFill>
                  <a:schemeClr val="tx1"/>
                </a:solidFill>
                <a:effectLst/>
                <a:latin typeface="+mn-lt"/>
                <a:ea typeface="+mn-ea"/>
                <a:cs typeface="+mn-cs"/>
              </a:rPr>
              <a:t> admins, developers, services and applications which often provide unfettered access to data, infrastructure and systems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exist in nearly every connected device, server, virtualization platform, operating system, database and application throughout on-premises and cloud-based datacenters </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Additionally, privileged accounts extend beyond your organization’s traditional IT infrastructure to include social media accounts, which can be misused to cause significant reputational damage and other harm to an enterprise. </a:t>
            </a:r>
          </a:p>
          <a:p>
            <a:r>
              <a:rPr lang="en-US" sz="16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With the increasing complexity of IT infrastructures, the number of privileged accounts has grown exponentially - .  In fact, Organizations typically have two to three times more privileged accounts than employees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consistently remain one of the most vulnerable and and most heavily targeted assets in your IT infrastructure by hackers, rogue employees and malicious software</a:t>
            </a:r>
            <a:endParaRPr lang="en-US" sz="1600" dirty="0"/>
          </a:p>
        </p:txBody>
      </p:sp>
      <p:sp>
        <p:nvSpPr>
          <p:cNvPr id="4" name="Slide Number Placeholder 3"/>
          <p:cNvSpPr>
            <a:spLocks noGrp="1"/>
          </p:cNvSpPr>
          <p:nvPr>
            <p:ph type="sldNum" sz="quarter" idx="10"/>
          </p:nvPr>
        </p:nvSpPr>
        <p:spPr/>
        <p:txBody>
          <a:bodyPr/>
          <a:lstStyle/>
          <a:p>
            <a:fld id="{CD51D772-B7E9-3841-A16D-430F4A213BDF}" type="slidenum">
              <a:rPr lang="en-US" smtClean="0"/>
              <a:t>4</a:t>
            </a:fld>
            <a:endParaRPr lang="en-US"/>
          </a:p>
        </p:txBody>
      </p:sp>
    </p:spTree>
    <p:extLst>
      <p:ext uri="{BB962C8B-B14F-4D97-AF65-F5344CB8AC3E}">
        <p14:creationId xmlns:p14="http://schemas.microsoft.com/office/powerpoint/2010/main" val="3388797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365C4AB-837E-42CD-BE38-02D01AAFE0C9}"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603802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D365C4AB-837E-42CD-BE38-02D01AAFE0C9}"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85431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600" kern="1200" dirty="0">
                <a:solidFill>
                  <a:schemeClr val="tx1"/>
                </a:solidFill>
                <a:effectLst/>
                <a:latin typeface="+mn-lt"/>
                <a:ea typeface="+mn-ea"/>
                <a:cs typeface="+mn-cs"/>
              </a:rPr>
              <a:t>So lets turn to our PAM solutions… And to do this, lets start by making sure we are aligned around the definition of a privileged account.</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Privileged accounts are high-access, non-human accounts (such as Domain Admin or root) used by IT</a:t>
            </a:r>
            <a:r>
              <a:rPr lang="en-US" sz="1600" kern="1200" baseline="0" dirty="0">
                <a:solidFill>
                  <a:schemeClr val="tx1"/>
                </a:solidFill>
                <a:effectLst/>
                <a:latin typeface="+mn-lt"/>
                <a:ea typeface="+mn-ea"/>
                <a:cs typeface="+mn-cs"/>
              </a:rPr>
              <a:t> admins, developers, services and applications which often provide unfettered access to data, infrastructure and systems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exist in nearly every connected device, server, virtualization platform, operating system, database and application throughout on-premises and cloud-based datacenters </a:t>
            </a:r>
          </a:p>
          <a:p>
            <a:r>
              <a:rPr lang="en-US" sz="1600" kern="1200" dirty="0">
                <a:solidFill>
                  <a:schemeClr val="tx1"/>
                </a:solidFill>
                <a:effectLst/>
                <a:latin typeface="+mn-lt"/>
                <a:ea typeface="+mn-ea"/>
                <a:cs typeface="+mn-cs"/>
              </a:rPr>
              <a:t> </a:t>
            </a:r>
          </a:p>
          <a:p>
            <a:r>
              <a:rPr lang="en-US" sz="1600" kern="1200" dirty="0">
                <a:solidFill>
                  <a:schemeClr val="tx1"/>
                </a:solidFill>
                <a:effectLst/>
                <a:latin typeface="+mn-lt"/>
                <a:ea typeface="+mn-ea"/>
                <a:cs typeface="+mn-cs"/>
              </a:rPr>
              <a:t>Additionally, privileged accounts extend beyond your organization’s traditional IT infrastructure to include social media accounts, which can be misused to cause significant reputational damage and other harm to an enterprise. </a:t>
            </a:r>
          </a:p>
          <a:p>
            <a:r>
              <a:rPr lang="en-US" sz="16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With the increasing complexity of IT infrastructures, the number of privileged accounts has grown exponentially - .  In fact, Organizations typically have two to three times more privileged accounts than employees</a:t>
            </a:r>
          </a:p>
          <a:p>
            <a:endParaRPr lang="en-US" sz="1600" kern="1200" dirty="0">
              <a:solidFill>
                <a:schemeClr val="tx1"/>
              </a:solidFill>
              <a:effectLst/>
              <a:latin typeface="+mn-lt"/>
              <a:ea typeface="+mn-ea"/>
              <a:cs typeface="+mn-cs"/>
            </a:endParaRPr>
          </a:p>
          <a:p>
            <a:r>
              <a:rPr lang="en-US" sz="1600" kern="1200" dirty="0">
                <a:solidFill>
                  <a:schemeClr val="tx1"/>
                </a:solidFill>
                <a:effectLst/>
                <a:latin typeface="+mn-lt"/>
                <a:ea typeface="+mn-ea"/>
                <a:cs typeface="+mn-cs"/>
              </a:rPr>
              <a:t>Privileged accounts consistently remain one of the most vulnerable and and most heavily targeted assets in your IT infrastructure by hackers, rogue employees and malicious software</a:t>
            </a:r>
            <a:endParaRPr lang="en-US" sz="1600" dirty="0"/>
          </a:p>
        </p:txBody>
      </p:sp>
      <p:sp>
        <p:nvSpPr>
          <p:cNvPr id="4" name="Slide Number Placeholder 3"/>
          <p:cNvSpPr>
            <a:spLocks noGrp="1"/>
          </p:cNvSpPr>
          <p:nvPr>
            <p:ph type="sldNum" sz="quarter" idx="10"/>
          </p:nvPr>
        </p:nvSpPr>
        <p:spPr/>
        <p:txBody>
          <a:bodyPr/>
          <a:lstStyle/>
          <a:p>
            <a:fld id="{CD51D772-B7E9-3841-A16D-430F4A213BDF}" type="slidenum">
              <a:rPr lang="en-US" smtClean="0"/>
              <a:t>11</a:t>
            </a:fld>
            <a:endParaRPr lang="en-US"/>
          </a:p>
        </p:txBody>
      </p:sp>
    </p:spTree>
    <p:extLst>
      <p:ext uri="{BB962C8B-B14F-4D97-AF65-F5344CB8AC3E}">
        <p14:creationId xmlns:p14="http://schemas.microsoft.com/office/powerpoint/2010/main" val="3388797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703263"/>
            <a:ext cx="6257925" cy="3521075"/>
          </a:xfrm>
        </p:spPr>
      </p:sp>
      <p:sp>
        <p:nvSpPr>
          <p:cNvPr id="3" name="Notes Placeholder 2"/>
          <p:cNvSpPr>
            <a:spLocks noGrp="1"/>
          </p:cNvSpPr>
          <p:nvPr>
            <p:ph type="body" idx="1"/>
          </p:nvPr>
        </p:nvSpPr>
        <p:spPr/>
        <p:txBody>
          <a:bodyPr/>
          <a:lstStyle/>
          <a:p>
            <a:pPr>
              <a:lnSpc>
                <a:spcPct val="200000"/>
              </a:lnSpc>
            </a:pPr>
            <a:r>
              <a:rPr lang="en-US" sz="1200" i="0" dirty="0"/>
              <a:t>Let me read you the headline of an article written</a:t>
            </a:r>
            <a:r>
              <a:rPr lang="en-US" sz="1200" i="0" baseline="0" dirty="0"/>
              <a:t> this September:</a:t>
            </a:r>
            <a:endParaRPr lang="en-US" sz="1200" i="0" dirty="0"/>
          </a:p>
          <a:p>
            <a:pPr>
              <a:lnSpc>
                <a:spcPct val="200000"/>
              </a:lnSpc>
            </a:pPr>
            <a:endParaRPr lang="en-US" sz="1200" i="0" dirty="0"/>
          </a:p>
          <a:p>
            <a:pPr>
              <a:lnSpc>
                <a:spcPct val="200000"/>
              </a:lnSpc>
            </a:pPr>
            <a:endParaRPr lang="en-US" sz="1200" i="0" dirty="0"/>
          </a:p>
          <a:p>
            <a:pPr>
              <a:lnSpc>
                <a:spcPct val="200000"/>
              </a:lnSpc>
            </a:pPr>
            <a:r>
              <a:rPr lang="en-US" sz="1200" i="0" dirty="0"/>
              <a:t>“Nation-sponsored hackers have penetrated the operational networks of multiple US and European energy companies used to control key parts of the power grid that supplies electricity to hundreds of millions of people” </a:t>
            </a:r>
          </a:p>
          <a:p>
            <a:pPr algn="r">
              <a:lnSpc>
                <a:spcPct val="200000"/>
              </a:lnSpc>
            </a:pPr>
            <a:r>
              <a:rPr lang="en-US" sz="1200" i="0" dirty="0">
                <a:solidFill>
                  <a:schemeClr val="bg1"/>
                </a:solidFill>
                <a:latin typeface="Open Sans" panose="020B0606030504020204" pitchFamily="34" charset="0"/>
                <a:ea typeface="Open Sans" panose="020B0606030504020204" pitchFamily="34" charset="0"/>
                <a:cs typeface="Open Sans" panose="020B0606030504020204" pitchFamily="34" charset="0"/>
              </a:rPr>
              <a:t>-https://arstechnica.com/information-technology/2017/09/hackers-lie-in-wait-after-penetrating-us-and-europe-power-grid-networks/</a:t>
            </a:r>
          </a:p>
        </p:txBody>
      </p:sp>
      <p:sp>
        <p:nvSpPr>
          <p:cNvPr id="4" name="Slide Number Placeholder 3"/>
          <p:cNvSpPr>
            <a:spLocks noGrp="1"/>
          </p:cNvSpPr>
          <p:nvPr>
            <p:ph type="sldNum" sz="quarter" idx="10"/>
          </p:nvPr>
        </p:nvSpPr>
        <p:spPr/>
        <p:txBody>
          <a:bodyPr/>
          <a:lstStyle/>
          <a:p>
            <a:fld id="{CD51D772-B7E9-3841-A16D-430F4A213BDF}" type="slidenum">
              <a:rPr lang="en-US" smtClean="0"/>
              <a:t>12</a:t>
            </a:fld>
            <a:endParaRPr lang="en-US"/>
          </a:p>
        </p:txBody>
      </p:sp>
    </p:spTree>
    <p:extLst>
      <p:ext uri="{BB962C8B-B14F-4D97-AF65-F5344CB8AC3E}">
        <p14:creationId xmlns:p14="http://schemas.microsoft.com/office/powerpoint/2010/main" val="1260055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F9BFA-1771-4E5B-9E00-15801027C027}" type="slidenum">
              <a:rPr lang="en-US" smtClean="0"/>
              <a:t>13</a:t>
            </a:fld>
            <a:endParaRPr lang="en-US"/>
          </a:p>
        </p:txBody>
      </p:sp>
    </p:spTree>
    <p:extLst>
      <p:ext uri="{BB962C8B-B14F-4D97-AF65-F5344CB8AC3E}">
        <p14:creationId xmlns:p14="http://schemas.microsoft.com/office/powerpoint/2010/main" val="1156179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F9BFA-1771-4E5B-9E00-15801027C027}" type="slidenum">
              <a:rPr lang="en-US" smtClean="0"/>
              <a:t>14</a:t>
            </a:fld>
            <a:endParaRPr lang="en-US"/>
          </a:p>
        </p:txBody>
      </p:sp>
    </p:spTree>
    <p:extLst>
      <p:ext uri="{BB962C8B-B14F-4D97-AF65-F5344CB8AC3E}">
        <p14:creationId xmlns:p14="http://schemas.microsoft.com/office/powerpoint/2010/main" val="327275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A0E37EB7-3588-4422-A1FA-3831CFCD00D7}" type="slidenum">
              <a:rPr lang="de-DE" smtClean="0"/>
              <a:t>17</a:t>
            </a:fld>
            <a:endParaRPr lang="de-DE"/>
          </a:p>
        </p:txBody>
      </p:sp>
    </p:spTree>
    <p:extLst>
      <p:ext uri="{BB962C8B-B14F-4D97-AF65-F5344CB8AC3E}">
        <p14:creationId xmlns:p14="http://schemas.microsoft.com/office/powerpoint/2010/main" val="1593149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32466" y="3674532"/>
            <a:ext cx="9144000" cy="953036"/>
          </a:xfrm>
        </p:spPr>
        <p:txBody>
          <a:bodyPr anchor="b"/>
          <a:lstStyle>
            <a:lvl1pPr algn="ctr">
              <a:defRPr sz="6000"/>
            </a:lvl1pPr>
          </a:lstStyle>
          <a:p>
            <a:r>
              <a:rPr lang="en-US" dirty="0"/>
              <a:t>Click to edit Master title</a:t>
            </a:r>
            <a:endParaRPr lang="de-DE" dirty="0"/>
          </a:p>
        </p:txBody>
      </p:sp>
      <p:sp>
        <p:nvSpPr>
          <p:cNvPr id="3" name="Subtitle 2"/>
          <p:cNvSpPr>
            <a:spLocks noGrp="1"/>
          </p:cNvSpPr>
          <p:nvPr>
            <p:ph type="subTitle" idx="1"/>
          </p:nvPr>
        </p:nvSpPr>
        <p:spPr>
          <a:xfrm>
            <a:off x="1532466" y="4719644"/>
            <a:ext cx="9144000" cy="538162"/>
          </a:xfrm>
        </p:spPr>
        <p:txBody>
          <a:bodyPr/>
          <a:lstStyle>
            <a:lvl1pPr marL="0" indent="0" algn="ctr">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de-DE"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96333"/>
            <a:ext cx="12192000" cy="3534119"/>
          </a:xfrm>
          <a:prstGeom prst="rect">
            <a:avLst/>
          </a:prstGeom>
        </p:spPr>
      </p:pic>
    </p:spTree>
    <p:extLst>
      <p:ext uri="{BB962C8B-B14F-4D97-AF65-F5344CB8AC3E}">
        <p14:creationId xmlns:p14="http://schemas.microsoft.com/office/powerpoint/2010/main" val="1020541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ller 6">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3031835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lar1">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790266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lar 2">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4166950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EXT STEPS">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grpSp>
        <p:nvGrpSpPr>
          <p:cNvPr id="4" name="Group 3"/>
          <p:cNvGrpSpPr/>
          <p:nvPr userDrawn="1"/>
        </p:nvGrpSpPr>
        <p:grpSpPr>
          <a:xfrm>
            <a:off x="1044847" y="1382800"/>
            <a:ext cx="7489552" cy="1190625"/>
            <a:chOff x="1044847" y="1382800"/>
            <a:chExt cx="7489552" cy="1190625"/>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847" y="1382800"/>
              <a:ext cx="1524000" cy="1190625"/>
            </a:xfrm>
            <a:prstGeom prst="rect">
              <a:avLst/>
            </a:prstGeom>
          </p:spPr>
        </p:pic>
        <p:sp>
          <p:nvSpPr>
            <p:cNvPr id="7" name="TextBox 6"/>
            <p:cNvSpPr txBox="1"/>
            <p:nvPr/>
          </p:nvSpPr>
          <p:spPr>
            <a:xfrm>
              <a:off x="2943224" y="1593391"/>
              <a:ext cx="5591175" cy="769441"/>
            </a:xfrm>
            <a:prstGeom prst="rect">
              <a:avLst/>
            </a:prstGeom>
            <a:noFill/>
          </p:spPr>
          <p:txBody>
            <a:bodyPr wrap="square" rtlCol="0">
              <a:spAutoFit/>
            </a:bodyPr>
            <a:lstStyle/>
            <a:p>
              <a:r>
                <a:rPr lang="de-DE" sz="4400" b="1" dirty="0">
                  <a:solidFill>
                    <a:schemeClr val="bg1"/>
                  </a:solidFill>
                </a:rPr>
                <a:t>Sie lesen sich ein,</a:t>
              </a:r>
            </a:p>
          </p:txBody>
        </p:sp>
      </p:grpSp>
      <p:grpSp>
        <p:nvGrpSpPr>
          <p:cNvPr id="8" name="Group 7"/>
          <p:cNvGrpSpPr/>
          <p:nvPr userDrawn="1"/>
        </p:nvGrpSpPr>
        <p:grpSpPr>
          <a:xfrm>
            <a:off x="1044847" y="2885349"/>
            <a:ext cx="7489552" cy="1190625"/>
            <a:chOff x="1044847" y="2885349"/>
            <a:chExt cx="7489552" cy="1190625"/>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847" y="2885349"/>
              <a:ext cx="1524000" cy="1190625"/>
            </a:xfrm>
            <a:prstGeom prst="rect">
              <a:avLst/>
            </a:prstGeom>
          </p:spPr>
        </p:pic>
        <p:sp>
          <p:nvSpPr>
            <p:cNvPr id="10" name="TextBox 9"/>
            <p:cNvSpPr txBox="1"/>
            <p:nvPr/>
          </p:nvSpPr>
          <p:spPr>
            <a:xfrm>
              <a:off x="2943224" y="3095940"/>
              <a:ext cx="5591175" cy="769441"/>
            </a:xfrm>
            <a:prstGeom prst="rect">
              <a:avLst/>
            </a:prstGeom>
            <a:noFill/>
          </p:spPr>
          <p:txBody>
            <a:bodyPr wrap="square" rtlCol="0">
              <a:spAutoFit/>
            </a:bodyPr>
            <a:lstStyle/>
            <a:p>
              <a:r>
                <a:rPr lang="de-DE" sz="4400" b="1" dirty="0">
                  <a:solidFill>
                    <a:schemeClr val="bg1"/>
                  </a:solidFill>
                </a:rPr>
                <a:t>ich rufe Sie an;</a:t>
              </a:r>
            </a:p>
          </p:txBody>
        </p:sp>
      </p:grpSp>
      <p:grpSp>
        <p:nvGrpSpPr>
          <p:cNvPr id="11" name="Group 10"/>
          <p:cNvGrpSpPr/>
          <p:nvPr userDrawn="1"/>
        </p:nvGrpSpPr>
        <p:grpSpPr>
          <a:xfrm>
            <a:off x="1044846" y="4243385"/>
            <a:ext cx="7489552" cy="1190625"/>
            <a:chOff x="1044846" y="4243385"/>
            <a:chExt cx="7489552" cy="1190625"/>
          </a:xfrm>
        </p:grpSpPr>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409766">
              <a:off x="1044846" y="4243385"/>
              <a:ext cx="1524000" cy="1190625"/>
            </a:xfrm>
            <a:prstGeom prst="rect">
              <a:avLst/>
            </a:prstGeom>
          </p:spPr>
        </p:pic>
        <p:sp>
          <p:nvSpPr>
            <p:cNvPr id="13" name="TextBox 12"/>
            <p:cNvSpPr txBox="1"/>
            <p:nvPr/>
          </p:nvSpPr>
          <p:spPr>
            <a:xfrm>
              <a:off x="2943223" y="4453976"/>
              <a:ext cx="5591175" cy="769441"/>
            </a:xfrm>
            <a:prstGeom prst="rect">
              <a:avLst/>
            </a:prstGeom>
            <a:noFill/>
          </p:spPr>
          <p:txBody>
            <a:bodyPr wrap="square" rtlCol="0">
              <a:spAutoFit/>
            </a:bodyPr>
            <a:lstStyle/>
            <a:p>
              <a:r>
                <a:rPr lang="de-DE" sz="4400" b="1" dirty="0">
                  <a:solidFill>
                    <a:schemeClr val="bg1"/>
                  </a:solidFill>
                </a:rPr>
                <a:t>wir legen los!</a:t>
              </a:r>
            </a:p>
          </p:txBody>
        </p:sp>
      </p:grpSp>
      <p:sp>
        <p:nvSpPr>
          <p:cNvPr id="14" name="Title 1"/>
          <p:cNvSpPr txBox="1">
            <a:spLocks/>
          </p:cNvSpPr>
          <p:nvPr userDrawn="1"/>
        </p:nvSpPr>
        <p:spPr>
          <a:xfrm>
            <a:off x="341662" y="101256"/>
            <a:ext cx="10419992" cy="6127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tx1">
                    <a:lumMod val="65000"/>
                    <a:lumOff val="35000"/>
                  </a:schemeClr>
                </a:solidFill>
                <a:latin typeface="+mn-lt"/>
                <a:ea typeface="+mj-ea"/>
                <a:cs typeface="+mj-cs"/>
              </a:defRPr>
            </a:lvl1pPr>
          </a:lstStyle>
          <a:p>
            <a:r>
              <a:rPr lang="en-US"/>
              <a:t>CLICK TO EDIT MASTER TITLE STYLE</a:t>
            </a:r>
            <a:endParaRPr lang="de-DE" dirty="0"/>
          </a:p>
        </p:txBody>
      </p:sp>
    </p:spTree>
    <p:extLst>
      <p:ext uri="{BB962C8B-B14F-4D97-AF65-F5344CB8AC3E}">
        <p14:creationId xmlns:p14="http://schemas.microsoft.com/office/powerpoint/2010/main" val="83363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37603" y="76200"/>
            <a:ext cx="3133725" cy="3429000"/>
          </a:xfrm>
          <a:prstGeom prst="rect">
            <a:avLst/>
          </a:prstGeom>
        </p:spPr>
      </p:pic>
      <p:sp>
        <p:nvSpPr>
          <p:cNvPr id="2" name="TextBox 1"/>
          <p:cNvSpPr txBox="1"/>
          <p:nvPr userDrawn="1"/>
        </p:nvSpPr>
        <p:spPr>
          <a:xfrm>
            <a:off x="3467098" y="3640666"/>
            <a:ext cx="5274733" cy="1015663"/>
          </a:xfrm>
          <a:prstGeom prst="rect">
            <a:avLst/>
          </a:prstGeom>
          <a:noFill/>
        </p:spPr>
        <p:txBody>
          <a:bodyPr wrap="square" rtlCol="0">
            <a:spAutoFit/>
          </a:bodyPr>
          <a:lstStyle/>
          <a:p>
            <a:r>
              <a:rPr lang="de-DE" sz="6000" b="1" dirty="0">
                <a:solidFill>
                  <a:schemeClr val="tx1">
                    <a:lumMod val="65000"/>
                    <a:lumOff val="35000"/>
                  </a:schemeClr>
                </a:solidFill>
              </a:rPr>
              <a:t>… questions?</a:t>
            </a:r>
          </a:p>
        </p:txBody>
      </p:sp>
    </p:spTree>
    <p:extLst>
      <p:ext uri="{BB962C8B-B14F-4D97-AF65-F5344CB8AC3E}">
        <p14:creationId xmlns:p14="http://schemas.microsoft.com/office/powerpoint/2010/main" val="340479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36245"/>
            <a:ext cx="10972800" cy="1143000"/>
          </a:xfrm>
          <a:prstGeom prst="rect">
            <a:avLst/>
          </a:prstGeom>
        </p:spPr>
        <p:txBody>
          <a:bodyPr/>
          <a:lstStyle>
            <a:lvl1pPr algn="l">
              <a:defRPr>
                <a:solidFill>
                  <a:schemeClr val="bg1"/>
                </a:solidFill>
              </a:defRPr>
            </a:lvl1pPr>
          </a:lstStyle>
          <a:p>
            <a:r>
              <a:rPr lang="en-US" dirty="0"/>
              <a:t>Click to edit Master title style</a:t>
            </a:r>
          </a:p>
        </p:txBody>
      </p:sp>
      <p:sp>
        <p:nvSpPr>
          <p:cNvPr id="3" name="Content Placeholder 2"/>
          <p:cNvSpPr>
            <a:spLocks noGrp="1"/>
          </p:cNvSpPr>
          <p:nvPr>
            <p:ph sz="half" idx="1"/>
          </p:nvPr>
        </p:nvSpPr>
        <p:spPr>
          <a:xfrm>
            <a:off x="609600" y="2231967"/>
            <a:ext cx="5384800" cy="3894196"/>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2231966"/>
            <a:ext cx="5384800" cy="3894197"/>
          </a:xfr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09600" y="6356352"/>
            <a:ext cx="2844800" cy="365125"/>
          </a:xfrm>
          <a:prstGeom prst="rect">
            <a:avLst/>
          </a:prstGeom>
        </p:spPr>
        <p:txBody>
          <a:bodyPr/>
          <a:lstStyle/>
          <a:p>
            <a:fld id="{611CC8E8-17FD-0841-BEB0-EBD6BE8476BD}" type="datetimeFigureOut">
              <a:rPr lang="en-US" smtClean="0"/>
              <a:t>7/17/2019</a:t>
            </a:fld>
            <a:endParaRPr lang="en-US"/>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2"/>
            <a:ext cx="2844800" cy="365125"/>
          </a:xfrm>
          <a:prstGeom prst="rect">
            <a:avLst/>
          </a:prstGeom>
        </p:spPr>
        <p:txBody>
          <a:bodyPr/>
          <a:lstStyle/>
          <a:p>
            <a:fld id="{FD736ED8-DB34-1E44-BA35-4AB33B7D3615}" type="slidenum">
              <a:rPr lang="en-US" smtClean="0"/>
              <a:t>‹Nr.›</a:t>
            </a:fld>
            <a:endParaRPr lang="en-US"/>
          </a:p>
        </p:txBody>
      </p:sp>
    </p:spTree>
    <p:extLst>
      <p:ext uri="{BB962C8B-B14F-4D97-AF65-F5344CB8AC3E}">
        <p14:creationId xmlns:p14="http://schemas.microsoft.com/office/powerpoint/2010/main" val="3390891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21" name="Rectangle 20"/>
          <p:cNvSpPr/>
          <p:nvPr userDrawn="1"/>
        </p:nvSpPr>
        <p:spPr>
          <a:xfrm>
            <a:off x="0" y="4"/>
            <a:ext cx="12192000" cy="4549588"/>
          </a:xfrm>
          <a:prstGeom prst="rect">
            <a:avLst/>
          </a:prstGeom>
          <a:solidFill>
            <a:srgbClr val="222222"/>
          </a:solidFill>
          <a:ln>
            <a:noFill/>
          </a:ln>
          <a:effectLst/>
        </p:spPr>
        <p:style>
          <a:lnRef idx="1">
            <a:schemeClr val="accent1"/>
          </a:lnRef>
          <a:fillRef idx="3">
            <a:schemeClr val="accent1"/>
          </a:fillRef>
          <a:effectRef idx="2">
            <a:schemeClr val="accent1"/>
          </a:effectRef>
          <a:fontRef idx="minor">
            <a:schemeClr val="lt1"/>
          </a:fontRef>
        </p:style>
        <p:txBody>
          <a:bodyPr lIns="109728" tIns="54864" rIns="109728" bIns="54864" rtlCol="0" anchor="ctr"/>
          <a:lstStyle/>
          <a:p>
            <a:pPr algn="ctr"/>
            <a:endParaRPr lang="en-US" sz="1800"/>
          </a:p>
        </p:txBody>
      </p:sp>
      <p:cxnSp>
        <p:nvCxnSpPr>
          <p:cNvPr id="24" name="Straight Connector 23"/>
          <p:cNvCxnSpPr/>
          <p:nvPr userDrawn="1"/>
        </p:nvCxnSpPr>
        <p:spPr>
          <a:xfrm>
            <a:off x="538333" y="1514552"/>
            <a:ext cx="0" cy="2764565"/>
          </a:xfrm>
          <a:prstGeom prst="line">
            <a:avLst/>
          </a:prstGeom>
          <a:ln w="76200" cmpd="sng">
            <a:solidFill>
              <a:srgbClr val="76BD3E"/>
            </a:solidFill>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userDrawn="1"/>
        </p:nvSpPr>
        <p:spPr>
          <a:xfrm>
            <a:off x="11265454" y="4717146"/>
            <a:ext cx="221664" cy="387798"/>
          </a:xfrm>
          <a:prstGeom prst="rect">
            <a:avLst/>
          </a:prstGeom>
          <a:noFill/>
        </p:spPr>
        <p:txBody>
          <a:bodyPr wrap="none" lIns="109728" tIns="54864" rIns="109728" bIns="54864" rtlCol="0">
            <a:spAutoFit/>
          </a:bodyPr>
          <a:lstStyle/>
          <a:p>
            <a:endParaRPr lang="en-US" sz="1800" dirty="0">
              <a:solidFill>
                <a:schemeClr val="bg1"/>
              </a:solidFill>
              <a:latin typeface="Fira Sans"/>
              <a:cs typeface="Fira Sans"/>
            </a:endParaRPr>
          </a:p>
        </p:txBody>
      </p:sp>
      <p:sp>
        <p:nvSpPr>
          <p:cNvPr id="27" name="TextBox 26"/>
          <p:cNvSpPr txBox="1"/>
          <p:nvPr userDrawn="1"/>
        </p:nvSpPr>
        <p:spPr>
          <a:xfrm>
            <a:off x="12855057" y="3835924"/>
            <a:ext cx="221664" cy="387798"/>
          </a:xfrm>
          <a:prstGeom prst="rect">
            <a:avLst/>
          </a:prstGeom>
          <a:noFill/>
        </p:spPr>
        <p:txBody>
          <a:bodyPr wrap="none" lIns="109728" tIns="54864" rIns="109728" bIns="54864" rtlCol="0">
            <a:spAutoFit/>
          </a:bodyPr>
          <a:lstStyle/>
          <a:p>
            <a:endParaRPr lang="en-US" sz="1800" dirty="0">
              <a:solidFill>
                <a:schemeClr val="bg1"/>
              </a:solidFill>
              <a:latin typeface="Fira Sans"/>
              <a:cs typeface="Fira Sans"/>
            </a:endParaRPr>
          </a:p>
        </p:txBody>
      </p:sp>
      <p:pic>
        <p:nvPicPr>
          <p:cNvPr id="29" name="Picture 28" descr="Thycotic_logo.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14344" y="600152"/>
            <a:ext cx="3539068" cy="914400"/>
          </a:xfrm>
          <a:prstGeom prst="rect">
            <a:avLst/>
          </a:prstGeom>
        </p:spPr>
      </p:pic>
    </p:spTree>
    <p:extLst>
      <p:ext uri="{BB962C8B-B14F-4D97-AF65-F5344CB8AC3E}">
        <p14:creationId xmlns:p14="http://schemas.microsoft.com/office/powerpoint/2010/main" val="3706574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744" y="250031"/>
            <a:ext cx="11726243" cy="894557"/>
          </a:xfrm>
          <a:ln>
            <a:noFill/>
          </a:ln>
        </p:spPr>
        <p:txBody>
          <a:bodyPr>
            <a:normAutofit/>
          </a:bodyPr>
          <a:lstStyle>
            <a:lvl1pPr>
              <a:defRPr sz="2400">
                <a:solidFill>
                  <a:srgbClr val="99CC33"/>
                </a:solidFill>
                <a:latin typeface="Open Sans"/>
              </a:defRPr>
            </a:lvl1pPr>
          </a:lstStyle>
          <a:p>
            <a:r>
              <a:rPr lang="en-US" dirty="0"/>
              <a:t>Click to edit Master title style</a:t>
            </a:r>
          </a:p>
        </p:txBody>
      </p:sp>
      <p:sp>
        <p:nvSpPr>
          <p:cNvPr id="3" name="Content Placeholder 2"/>
          <p:cNvSpPr>
            <a:spLocks noGrp="1"/>
          </p:cNvSpPr>
          <p:nvPr>
            <p:ph idx="1"/>
          </p:nvPr>
        </p:nvSpPr>
        <p:spPr>
          <a:xfrm>
            <a:off x="214745" y="1383130"/>
            <a:ext cx="11726242" cy="4610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A303CC-0457-4A03-9EA1-548652915CDE}" type="datetimeFigureOut">
              <a:rPr lang="en-US" smtClean="0">
                <a:solidFill>
                  <a:prstClr val="black">
                    <a:tint val="75000"/>
                  </a:prstClr>
                </a:solidFill>
              </a:rPr>
              <a:pPr/>
              <a:t>7/17/2019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22FF735-CC1C-4BAC-8D23-E10173E8B5B7}" type="slidenum">
              <a:rPr lang="en-US" smtClean="0">
                <a:solidFill>
                  <a:prstClr val="black">
                    <a:tint val="75000"/>
                  </a:prstClr>
                </a:solidFill>
              </a:rPr>
              <a:pPr/>
              <a:t>‹Nr.›</a:t>
            </a:fld>
            <a:endParaRPr lang="en-US">
              <a:solidFill>
                <a:prstClr val="black">
                  <a:tint val="75000"/>
                </a:prstClr>
              </a:solidFill>
            </a:endParaRPr>
          </a:p>
        </p:txBody>
      </p:sp>
      <p:sp>
        <p:nvSpPr>
          <p:cNvPr id="8" name="Rectangle 7"/>
          <p:cNvSpPr/>
          <p:nvPr userDrawn="1"/>
        </p:nvSpPr>
        <p:spPr>
          <a:xfrm>
            <a:off x="0" y="-11371"/>
            <a:ext cx="12192000" cy="109342"/>
          </a:xfrm>
          <a:prstGeom prst="rect">
            <a:avLst/>
          </a:prstGeom>
          <a:gradFill flip="none" rotWithShape="1">
            <a:gsLst>
              <a:gs pos="0">
                <a:srgbClr val="3D3D3D"/>
              </a:gs>
              <a:gs pos="50000">
                <a:srgbClr val="99CC33">
                  <a:shade val="67500"/>
                  <a:satMod val="115000"/>
                </a:srgbClr>
              </a:gs>
              <a:gs pos="100000">
                <a:srgbClr val="99CC33">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4813019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8" name="TextBox 7"/>
          <p:cNvSpPr txBox="1"/>
          <p:nvPr userDrawn="1"/>
        </p:nvSpPr>
        <p:spPr>
          <a:xfrm>
            <a:off x="5668651" y="9115720"/>
            <a:ext cx="2438400" cy="300082"/>
          </a:xfrm>
          <a:prstGeom prst="rect">
            <a:avLst/>
          </a:prstGeom>
          <a:noFill/>
        </p:spPr>
        <p:txBody>
          <a:bodyPr wrap="square" rtlCol="0">
            <a:spAutoFit/>
          </a:bodyPr>
          <a:lstStyle/>
          <a:p>
            <a:r>
              <a:rPr lang="en-US" sz="1350" kern="1200">
                <a:solidFill>
                  <a:schemeClr val="tx1"/>
                </a:solidFill>
                <a:latin typeface="+mn-lt"/>
                <a:ea typeface="+mn-ea"/>
                <a:cs typeface="+mn-cs"/>
              </a:rPr>
              <a:t>Your text here</a:t>
            </a:r>
          </a:p>
        </p:txBody>
      </p:sp>
      <p:sp>
        <p:nvSpPr>
          <p:cNvPr id="9" name="Rectangle 8"/>
          <p:cNvSpPr/>
          <p:nvPr userDrawn="1"/>
        </p:nvSpPr>
        <p:spPr>
          <a:xfrm>
            <a:off x="0" y="-28494"/>
            <a:ext cx="12192000" cy="68864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spTree>
    <p:extLst>
      <p:ext uri="{BB962C8B-B14F-4D97-AF65-F5344CB8AC3E}">
        <p14:creationId xmlns:p14="http://schemas.microsoft.com/office/powerpoint/2010/main" val="1990869341"/>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79525"/>
            <a:ext cx="10515600" cy="4351338"/>
          </a:xfrm>
        </p:spPr>
        <p:txBody>
          <a:bodyPr/>
          <a:lstStyle>
            <a:lvl1pPr>
              <a:buClr>
                <a:srgbClr val="81BC00"/>
              </a:buClr>
              <a:defRPr b="0">
                <a:solidFill>
                  <a:schemeClr val="tx1">
                    <a:lumMod val="65000"/>
                    <a:lumOff val="35000"/>
                  </a:schemeClr>
                </a:solidFill>
              </a:defRPr>
            </a:lvl1pPr>
            <a:lvl2pPr>
              <a:buClr>
                <a:srgbClr val="81BC00"/>
              </a:buClr>
              <a:defRPr/>
            </a:lvl2pPr>
            <a:lvl3pPr>
              <a:buClr>
                <a:srgbClr val="81BC00"/>
              </a:buClr>
              <a:defRPr/>
            </a:lvl3pPr>
            <a:lvl4pPr>
              <a:buClr>
                <a:srgbClr val="81BC00"/>
              </a:buClr>
              <a:defRPr/>
            </a:lvl4pPr>
            <a:lvl5pPr>
              <a:buClr>
                <a:srgbClr val="81BC00"/>
              </a:buClr>
              <a:defRPr/>
            </a:lvl5pPr>
          </a:lstStyle>
          <a:p>
            <a:pPr lvl="0"/>
            <a:r>
              <a:rPr lang="en-US" dirty="0"/>
              <a:t>Click to edit Master text styles</a:t>
            </a:r>
          </a:p>
        </p:txBody>
      </p:sp>
      <p:sp>
        <p:nvSpPr>
          <p:cNvPr id="4" name="Rectangle 7"/>
          <p:cNvSpPr/>
          <p:nvPr userDrawn="1"/>
        </p:nvSpPr>
        <p:spPr>
          <a:xfrm>
            <a:off x="0" y="1"/>
            <a:ext cx="12192000" cy="841971"/>
          </a:xfrm>
          <a:prstGeom prst="rect">
            <a:avLst/>
          </a:prstGeom>
          <a:solidFill>
            <a:srgbClr val="99CC3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2160" kern="0">
              <a:solidFill>
                <a:sysClr val="windowText" lastClr="000000"/>
              </a:solidFill>
            </a:endParaRPr>
          </a:p>
        </p:txBody>
      </p:sp>
      <p:sp>
        <p:nvSpPr>
          <p:cNvPr id="5"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1261813654"/>
      </p:ext>
    </p:extLst>
  </p:cSld>
  <p:clrMapOvr>
    <a:masterClrMapping/>
  </p:clrMapOvr>
  <p:extLst mod="1">
    <p:ext uri="{DCECCB84-F9BA-43D5-87BE-67443E8EF086}">
      <p15:sldGuideLst xmlns:p15="http://schemas.microsoft.com/office/powerpoint/2012/main" xmlns=""/>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Content Placeholder 2"/>
          <p:cNvSpPr>
            <a:spLocks noGrp="1"/>
          </p:cNvSpPr>
          <p:nvPr>
            <p:ph idx="1"/>
          </p:nvPr>
        </p:nvSpPr>
        <p:spPr>
          <a:xfrm>
            <a:off x="838200" y="1279525"/>
            <a:ext cx="10515600" cy="4351338"/>
          </a:xfrm>
        </p:spPr>
        <p:txBody>
          <a:bodyPr/>
          <a:lstStyle>
            <a:lvl1pPr>
              <a:buClr>
                <a:srgbClr val="81BC00"/>
              </a:buClr>
              <a:defRPr/>
            </a:lvl1pPr>
            <a:lvl2pPr>
              <a:buClr>
                <a:srgbClr val="81BC00"/>
              </a:buClr>
              <a:defRPr/>
            </a:lvl2pPr>
            <a:lvl3pPr>
              <a:buClr>
                <a:srgbClr val="81BC00"/>
              </a:buClr>
              <a:defRPr/>
            </a:lvl3pPr>
            <a:lvl4pPr>
              <a:buClr>
                <a:srgbClr val="81BC00"/>
              </a:buClr>
              <a:defRPr/>
            </a:lvl4pPr>
            <a:lvl5pPr>
              <a:buClr>
                <a:srgbClr val="81BC00"/>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4118661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8751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ll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1462616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iller 2">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315878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iller 3">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2884829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iller 4">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596845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iller 5">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41662" y="101256"/>
            <a:ext cx="10419992" cy="612775"/>
          </a:xfrm>
        </p:spPr>
        <p:txBody>
          <a:bodyPr/>
          <a:lstStyle>
            <a:lvl1pPr>
              <a:defRPr>
                <a:solidFill>
                  <a:schemeClr val="tx1">
                    <a:lumMod val="65000"/>
                    <a:lumOff val="35000"/>
                  </a:schemeClr>
                </a:solidFill>
              </a:defRPr>
            </a:lvl1pPr>
          </a:lstStyle>
          <a:p>
            <a:r>
              <a:rPr lang="en-US" dirty="0"/>
              <a:t>CLICK TO EDIT MASTER TITLE STYLE</a:t>
            </a:r>
            <a:endParaRPr lang="de-DE" dirty="0"/>
          </a:p>
        </p:txBody>
      </p:sp>
    </p:spTree>
    <p:extLst>
      <p:ext uri="{BB962C8B-B14F-4D97-AF65-F5344CB8AC3E}">
        <p14:creationId xmlns:p14="http://schemas.microsoft.com/office/powerpoint/2010/main" val="3470680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de-DE"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B094AD-C9F5-458A-8665-C258BE0EFAE6}" type="datetimeFigureOut">
              <a:rPr lang="de-DE" smtClean="0"/>
              <a:t>17.07.2019</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EDB2E-F45B-4F8F-90D0-A7792FC0F19F}" type="slidenum">
              <a:rPr lang="de-DE" smtClean="0"/>
              <a:t>‹Nr.›</a:t>
            </a:fld>
            <a:endParaRPr lang="de-DE"/>
          </a:p>
        </p:txBody>
      </p:sp>
      <p:grpSp>
        <p:nvGrpSpPr>
          <p:cNvPr id="13" name="Group 6"/>
          <p:cNvGrpSpPr/>
          <p:nvPr userDrawn="1"/>
        </p:nvGrpSpPr>
        <p:grpSpPr>
          <a:xfrm>
            <a:off x="0" y="6176963"/>
            <a:ext cx="12192000" cy="681037"/>
            <a:chOff x="0" y="3088482"/>
            <a:chExt cx="9144000" cy="681037"/>
          </a:xfrm>
        </p:grpSpPr>
        <p:sp>
          <p:nvSpPr>
            <p:cNvPr id="14" name="Rectangle 7"/>
            <p:cNvSpPr/>
            <p:nvPr userDrawn="1"/>
          </p:nvSpPr>
          <p:spPr>
            <a:xfrm>
              <a:off x="0" y="3088482"/>
              <a:ext cx="9144000" cy="681037"/>
            </a:xfrm>
            <a:prstGeom prst="rect">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5" name="Picture 8"/>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924300" y="3195588"/>
              <a:ext cx="1301918" cy="466825"/>
            </a:xfrm>
            <a:prstGeom prst="rect">
              <a:avLst/>
            </a:prstGeom>
          </p:spPr>
        </p:pic>
      </p:grpSp>
    </p:spTree>
    <p:extLst>
      <p:ext uri="{BB962C8B-B14F-4D97-AF65-F5344CB8AC3E}">
        <p14:creationId xmlns:p14="http://schemas.microsoft.com/office/powerpoint/2010/main" val="1319336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5" r:id="rId4"/>
    <p:sldLayoutId id="2147483657" r:id="rId5"/>
    <p:sldLayoutId id="2147483658" r:id="rId6"/>
    <p:sldLayoutId id="2147483659" r:id="rId7"/>
    <p:sldLayoutId id="2147483660" r:id="rId8"/>
    <p:sldLayoutId id="2147483662" r:id="rId9"/>
    <p:sldLayoutId id="2147483664" r:id="rId10"/>
    <p:sldLayoutId id="2147483665" r:id="rId11"/>
    <p:sldLayoutId id="2147483670" r:id="rId12"/>
    <p:sldLayoutId id="2147483669" r:id="rId13"/>
    <p:sldLayoutId id="2147483668" r:id="rId14"/>
    <p:sldLayoutId id="2147483674" r:id="rId15"/>
    <p:sldLayoutId id="2147483676" r:id="rId16"/>
    <p:sldLayoutId id="2147483677" r:id="rId17"/>
    <p:sldLayoutId id="2147483678" r:id="rId18"/>
  </p:sldLayoutIdLst>
  <p:txStyles>
    <p:titleStyle>
      <a:lvl1pPr algn="l" defTabSz="914400" rtl="0" eaLnBrk="1" latinLnBrk="0" hangingPunct="1">
        <a:lnSpc>
          <a:spcPct val="90000"/>
        </a:lnSpc>
        <a:spcBef>
          <a:spcPct val="0"/>
        </a:spcBef>
        <a:buNone/>
        <a:defRPr sz="3600" b="1" kern="1200">
          <a:solidFill>
            <a:schemeClr val="tx1">
              <a:lumMod val="65000"/>
              <a:lumOff val="35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8.jp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8.jp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7.jpg"/><Relationship Id="rId9"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3" Type="http://schemas.openxmlformats.org/officeDocument/2006/relationships/image" Target="../media/image52.png"/><Relationship Id="rId18" Type="http://schemas.openxmlformats.org/officeDocument/2006/relationships/image" Target="../media/image57.png"/><Relationship Id="rId26" Type="http://schemas.openxmlformats.org/officeDocument/2006/relationships/image" Target="../media/image65.png"/><Relationship Id="rId39" Type="http://schemas.openxmlformats.org/officeDocument/2006/relationships/image" Target="../media/image78.jpeg"/><Relationship Id="rId21" Type="http://schemas.openxmlformats.org/officeDocument/2006/relationships/image" Target="../media/image60.jpeg"/><Relationship Id="rId34" Type="http://schemas.openxmlformats.org/officeDocument/2006/relationships/image" Target="../media/image73.jpeg"/><Relationship Id="rId42" Type="http://schemas.openxmlformats.org/officeDocument/2006/relationships/image" Target="../media/image81.png"/><Relationship Id="rId47" Type="http://schemas.openxmlformats.org/officeDocument/2006/relationships/image" Target="../media/image86.png"/><Relationship Id="rId50" Type="http://schemas.openxmlformats.org/officeDocument/2006/relationships/image" Target="../media/image89.png"/><Relationship Id="rId55" Type="http://schemas.openxmlformats.org/officeDocument/2006/relationships/image" Target="../media/image94.png"/><Relationship Id="rId63" Type="http://schemas.openxmlformats.org/officeDocument/2006/relationships/image" Target="../media/image102.png"/><Relationship Id="rId68" Type="http://schemas.openxmlformats.org/officeDocument/2006/relationships/image" Target="../media/image107.png"/><Relationship Id="rId76" Type="http://schemas.openxmlformats.org/officeDocument/2006/relationships/image" Target="../media/image115.png"/><Relationship Id="rId84" Type="http://schemas.openxmlformats.org/officeDocument/2006/relationships/image" Target="../media/image123.png"/><Relationship Id="rId89" Type="http://schemas.openxmlformats.org/officeDocument/2006/relationships/image" Target="../media/image128.png"/><Relationship Id="rId7" Type="http://schemas.openxmlformats.org/officeDocument/2006/relationships/image" Target="../media/image46.png"/><Relationship Id="rId71" Type="http://schemas.openxmlformats.org/officeDocument/2006/relationships/image" Target="../media/image110.png"/><Relationship Id="rId92" Type="http://schemas.openxmlformats.org/officeDocument/2006/relationships/image" Target="../media/image131.png"/><Relationship Id="rId2" Type="http://schemas.openxmlformats.org/officeDocument/2006/relationships/notesSlide" Target="../notesSlides/notesSlide9.xml"/><Relationship Id="rId16" Type="http://schemas.openxmlformats.org/officeDocument/2006/relationships/image" Target="../media/image55.png"/><Relationship Id="rId29" Type="http://schemas.openxmlformats.org/officeDocument/2006/relationships/image" Target="../media/image68.png"/><Relationship Id="rId11" Type="http://schemas.openxmlformats.org/officeDocument/2006/relationships/image" Target="../media/image50.png"/><Relationship Id="rId24" Type="http://schemas.openxmlformats.org/officeDocument/2006/relationships/image" Target="../media/image63.png"/><Relationship Id="rId32" Type="http://schemas.openxmlformats.org/officeDocument/2006/relationships/image" Target="../media/image71.jpg"/><Relationship Id="rId37" Type="http://schemas.openxmlformats.org/officeDocument/2006/relationships/image" Target="../media/image76.png"/><Relationship Id="rId40" Type="http://schemas.openxmlformats.org/officeDocument/2006/relationships/image" Target="../media/image79.png"/><Relationship Id="rId45" Type="http://schemas.openxmlformats.org/officeDocument/2006/relationships/image" Target="../media/image84.jpeg"/><Relationship Id="rId53" Type="http://schemas.openxmlformats.org/officeDocument/2006/relationships/image" Target="../media/image92.png"/><Relationship Id="rId58" Type="http://schemas.openxmlformats.org/officeDocument/2006/relationships/image" Target="../media/image97.png"/><Relationship Id="rId66" Type="http://schemas.openxmlformats.org/officeDocument/2006/relationships/image" Target="../media/image105.png"/><Relationship Id="rId74" Type="http://schemas.openxmlformats.org/officeDocument/2006/relationships/image" Target="../media/image113.gif"/><Relationship Id="rId79" Type="http://schemas.openxmlformats.org/officeDocument/2006/relationships/image" Target="../media/image118.jpeg"/><Relationship Id="rId87" Type="http://schemas.openxmlformats.org/officeDocument/2006/relationships/image" Target="../media/image126.png"/><Relationship Id="rId5" Type="http://schemas.openxmlformats.org/officeDocument/2006/relationships/image" Target="../media/image44.png"/><Relationship Id="rId61" Type="http://schemas.openxmlformats.org/officeDocument/2006/relationships/image" Target="../media/image100.png"/><Relationship Id="rId82" Type="http://schemas.openxmlformats.org/officeDocument/2006/relationships/image" Target="../media/image121.png"/><Relationship Id="rId90" Type="http://schemas.openxmlformats.org/officeDocument/2006/relationships/image" Target="../media/image129.png"/><Relationship Id="rId95" Type="http://schemas.openxmlformats.org/officeDocument/2006/relationships/image" Target="../media/image134.png"/><Relationship Id="rId19" Type="http://schemas.openxmlformats.org/officeDocument/2006/relationships/image" Target="../media/image58.png"/><Relationship Id="rId14" Type="http://schemas.openxmlformats.org/officeDocument/2006/relationships/image" Target="../media/image53.png"/><Relationship Id="rId22" Type="http://schemas.openxmlformats.org/officeDocument/2006/relationships/image" Target="../media/image61.png"/><Relationship Id="rId27" Type="http://schemas.openxmlformats.org/officeDocument/2006/relationships/image" Target="../media/image66.png"/><Relationship Id="rId30" Type="http://schemas.openxmlformats.org/officeDocument/2006/relationships/image" Target="../media/image69.png"/><Relationship Id="rId35" Type="http://schemas.openxmlformats.org/officeDocument/2006/relationships/image" Target="../media/image74.png"/><Relationship Id="rId43" Type="http://schemas.openxmlformats.org/officeDocument/2006/relationships/image" Target="../media/image82.png"/><Relationship Id="rId48" Type="http://schemas.openxmlformats.org/officeDocument/2006/relationships/image" Target="../media/image87.png"/><Relationship Id="rId56" Type="http://schemas.openxmlformats.org/officeDocument/2006/relationships/image" Target="../media/image95.png"/><Relationship Id="rId64" Type="http://schemas.openxmlformats.org/officeDocument/2006/relationships/image" Target="../media/image103.png"/><Relationship Id="rId69" Type="http://schemas.openxmlformats.org/officeDocument/2006/relationships/image" Target="../media/image108.png"/><Relationship Id="rId77" Type="http://schemas.openxmlformats.org/officeDocument/2006/relationships/image" Target="../media/image116.png"/><Relationship Id="rId8" Type="http://schemas.openxmlformats.org/officeDocument/2006/relationships/image" Target="../media/image47.png"/><Relationship Id="rId51" Type="http://schemas.openxmlformats.org/officeDocument/2006/relationships/image" Target="../media/image90.png"/><Relationship Id="rId72" Type="http://schemas.openxmlformats.org/officeDocument/2006/relationships/image" Target="../media/image111.png"/><Relationship Id="rId80" Type="http://schemas.openxmlformats.org/officeDocument/2006/relationships/image" Target="../media/image119.jpeg"/><Relationship Id="rId85" Type="http://schemas.openxmlformats.org/officeDocument/2006/relationships/image" Target="../media/image124.png"/><Relationship Id="rId93" Type="http://schemas.openxmlformats.org/officeDocument/2006/relationships/image" Target="../media/image132.png"/><Relationship Id="rId3" Type="http://schemas.openxmlformats.org/officeDocument/2006/relationships/image" Target="../media/image42.png"/><Relationship Id="rId12" Type="http://schemas.openxmlformats.org/officeDocument/2006/relationships/image" Target="../media/image51.png"/><Relationship Id="rId17" Type="http://schemas.openxmlformats.org/officeDocument/2006/relationships/image" Target="../media/image56.png"/><Relationship Id="rId25" Type="http://schemas.openxmlformats.org/officeDocument/2006/relationships/image" Target="../media/image64.png"/><Relationship Id="rId33" Type="http://schemas.openxmlformats.org/officeDocument/2006/relationships/image" Target="../media/image72.jpeg"/><Relationship Id="rId38" Type="http://schemas.openxmlformats.org/officeDocument/2006/relationships/image" Target="../media/image77.png"/><Relationship Id="rId46" Type="http://schemas.openxmlformats.org/officeDocument/2006/relationships/image" Target="../media/image85.png"/><Relationship Id="rId59" Type="http://schemas.openxmlformats.org/officeDocument/2006/relationships/image" Target="../media/image98.gif"/><Relationship Id="rId67" Type="http://schemas.openxmlformats.org/officeDocument/2006/relationships/image" Target="../media/image106.png"/><Relationship Id="rId20" Type="http://schemas.openxmlformats.org/officeDocument/2006/relationships/image" Target="../media/image59.png"/><Relationship Id="rId41" Type="http://schemas.openxmlformats.org/officeDocument/2006/relationships/image" Target="../media/image80.png"/><Relationship Id="rId54" Type="http://schemas.openxmlformats.org/officeDocument/2006/relationships/image" Target="../media/image93.png"/><Relationship Id="rId62" Type="http://schemas.openxmlformats.org/officeDocument/2006/relationships/image" Target="../media/image101.png"/><Relationship Id="rId70" Type="http://schemas.openxmlformats.org/officeDocument/2006/relationships/image" Target="../media/image109.png"/><Relationship Id="rId75" Type="http://schemas.openxmlformats.org/officeDocument/2006/relationships/image" Target="../media/image114.png"/><Relationship Id="rId83" Type="http://schemas.openxmlformats.org/officeDocument/2006/relationships/image" Target="../media/image122.png"/><Relationship Id="rId88" Type="http://schemas.openxmlformats.org/officeDocument/2006/relationships/image" Target="../media/image127.png"/><Relationship Id="rId91" Type="http://schemas.openxmlformats.org/officeDocument/2006/relationships/image" Target="../media/image130.png"/><Relationship Id="rId96" Type="http://schemas.openxmlformats.org/officeDocument/2006/relationships/image" Target="../media/image135.png"/><Relationship Id="rId1" Type="http://schemas.openxmlformats.org/officeDocument/2006/relationships/slideLayout" Target="../slideLayouts/slideLayout2.xml"/><Relationship Id="rId6" Type="http://schemas.openxmlformats.org/officeDocument/2006/relationships/image" Target="../media/image45.png"/><Relationship Id="rId15" Type="http://schemas.openxmlformats.org/officeDocument/2006/relationships/image" Target="../media/image54.png"/><Relationship Id="rId23" Type="http://schemas.openxmlformats.org/officeDocument/2006/relationships/image" Target="../media/image62.png"/><Relationship Id="rId28" Type="http://schemas.openxmlformats.org/officeDocument/2006/relationships/image" Target="../media/image67.png"/><Relationship Id="rId36" Type="http://schemas.openxmlformats.org/officeDocument/2006/relationships/image" Target="../media/image75.png"/><Relationship Id="rId49" Type="http://schemas.openxmlformats.org/officeDocument/2006/relationships/image" Target="../media/image88.png"/><Relationship Id="rId57" Type="http://schemas.openxmlformats.org/officeDocument/2006/relationships/image" Target="../media/image96.png"/><Relationship Id="rId10" Type="http://schemas.openxmlformats.org/officeDocument/2006/relationships/image" Target="../media/image49.png"/><Relationship Id="rId31" Type="http://schemas.openxmlformats.org/officeDocument/2006/relationships/image" Target="../media/image70.png"/><Relationship Id="rId44" Type="http://schemas.openxmlformats.org/officeDocument/2006/relationships/image" Target="../media/image83.jpeg"/><Relationship Id="rId52" Type="http://schemas.openxmlformats.org/officeDocument/2006/relationships/image" Target="../media/image91.png"/><Relationship Id="rId60" Type="http://schemas.openxmlformats.org/officeDocument/2006/relationships/image" Target="../media/image99.png"/><Relationship Id="rId65" Type="http://schemas.openxmlformats.org/officeDocument/2006/relationships/image" Target="../media/image104.png"/><Relationship Id="rId73" Type="http://schemas.openxmlformats.org/officeDocument/2006/relationships/image" Target="../media/image112.png"/><Relationship Id="rId78" Type="http://schemas.openxmlformats.org/officeDocument/2006/relationships/image" Target="../media/image117.png"/><Relationship Id="rId81" Type="http://schemas.openxmlformats.org/officeDocument/2006/relationships/image" Target="../media/image120.png"/><Relationship Id="rId86" Type="http://schemas.openxmlformats.org/officeDocument/2006/relationships/image" Target="../media/image125.jpeg"/><Relationship Id="rId94" Type="http://schemas.openxmlformats.org/officeDocument/2006/relationships/image" Target="../media/image133.png"/><Relationship Id="rId4" Type="http://schemas.openxmlformats.org/officeDocument/2006/relationships/image" Target="../media/image43.jpg"/><Relationship Id="rId9" Type="http://schemas.openxmlformats.org/officeDocument/2006/relationships/image" Target="../media/image48.png"/></Relationships>
</file>

<file path=ppt/slides/_rels/slide1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de-DE" dirty="0" err="1" smtClean="0"/>
              <a:t>f</a:t>
            </a:r>
            <a:r>
              <a:rPr lang="de-DE" dirty="0" err="1" smtClean="0"/>
              <a:t>ilter:max</a:t>
            </a:r>
            <a:r>
              <a:rPr lang="de-DE" dirty="0" smtClean="0"/>
              <a:t> </a:t>
            </a:r>
            <a:r>
              <a:rPr lang="de-DE" dirty="0" err="1" smtClean="0"/>
              <a:t>PAMBurger</a:t>
            </a:r>
            <a:r>
              <a:rPr lang="de-DE" dirty="0" smtClean="0"/>
              <a:t> Party</a:t>
            </a:r>
            <a:endParaRPr lang="de-DE" dirty="0"/>
          </a:p>
        </p:txBody>
      </p:sp>
      <p:sp>
        <p:nvSpPr>
          <p:cNvPr id="3" name="Subtitle 2"/>
          <p:cNvSpPr>
            <a:spLocks noGrp="1"/>
          </p:cNvSpPr>
          <p:nvPr>
            <p:ph type="subTitle" idx="1"/>
          </p:nvPr>
        </p:nvSpPr>
        <p:spPr>
          <a:xfrm>
            <a:off x="1493968" y="4373135"/>
            <a:ext cx="9144000" cy="538162"/>
          </a:xfrm>
        </p:spPr>
        <p:txBody>
          <a:bodyPr>
            <a:noAutofit/>
          </a:bodyPr>
          <a:lstStyle/>
          <a:p>
            <a:r>
              <a:rPr lang="de-DE" sz="2800" dirty="0" smtClean="0"/>
              <a:t/>
            </a:r>
            <a:br>
              <a:rPr lang="de-DE" sz="2800" dirty="0" smtClean="0"/>
            </a:br>
            <a:r>
              <a:rPr lang="de-DE" sz="3200" dirty="0" err="1" smtClean="0"/>
              <a:t>Get</a:t>
            </a:r>
            <a:r>
              <a:rPr lang="de-DE" sz="3200" dirty="0" smtClean="0"/>
              <a:t> </a:t>
            </a:r>
            <a:r>
              <a:rPr lang="de-DE" sz="3200" dirty="0" err="1" smtClean="0"/>
              <a:t>your</a:t>
            </a:r>
            <a:r>
              <a:rPr lang="de-DE" sz="3200" dirty="0" smtClean="0"/>
              <a:t> Company SECRETS </a:t>
            </a:r>
            <a:r>
              <a:rPr lang="de-DE" sz="3200" dirty="0" err="1" smtClean="0"/>
              <a:t>Secured</a:t>
            </a:r>
            <a:r>
              <a:rPr lang="de-DE" sz="3200" dirty="0" smtClean="0"/>
              <a:t>..</a:t>
            </a:r>
            <a:r>
              <a:rPr lang="de-DE" sz="2800" dirty="0" smtClean="0"/>
              <a:t/>
            </a:r>
            <a:br>
              <a:rPr lang="de-DE" sz="2800" dirty="0" smtClean="0"/>
            </a:br>
            <a:r>
              <a:rPr lang="de-DE" sz="1600" dirty="0" err="1"/>
              <a:t>p</a:t>
            </a:r>
            <a:r>
              <a:rPr lang="de-DE" sz="1600" dirty="0" err="1" smtClean="0"/>
              <a:t>resented</a:t>
            </a:r>
            <a:r>
              <a:rPr lang="de-DE" sz="1600" dirty="0" smtClean="0"/>
              <a:t> </a:t>
            </a:r>
            <a:r>
              <a:rPr lang="de-DE" sz="1600" dirty="0" err="1" smtClean="0"/>
              <a:t>by</a:t>
            </a:r>
            <a:r>
              <a:rPr lang="de-DE" sz="1600" dirty="0" smtClean="0"/>
              <a:t> Wolfgang Wimmer, Channels </a:t>
            </a:r>
            <a:r>
              <a:rPr lang="de-DE" sz="1600" dirty="0" err="1" smtClean="0"/>
              <a:t>Sales</a:t>
            </a:r>
            <a:r>
              <a:rPr lang="de-DE" sz="1600" dirty="0" smtClean="0"/>
              <a:t> Manager </a:t>
            </a:r>
            <a:r>
              <a:rPr lang="de-DE" sz="1600" dirty="0" err="1" smtClean="0"/>
              <a:t>Thycotic</a:t>
            </a:r>
            <a:r>
              <a:rPr lang="de-DE" sz="1600" dirty="0" smtClean="0"/>
              <a:t> EE</a:t>
            </a:r>
            <a:endParaRPr lang="de-DE" sz="16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5970" y="0"/>
            <a:ext cx="6019997" cy="3987023"/>
          </a:xfrm>
          <a:prstGeom prst="rect">
            <a:avLst/>
          </a:prstGeom>
        </p:spPr>
      </p:pic>
    </p:spTree>
    <p:extLst>
      <p:ext uri="{BB962C8B-B14F-4D97-AF65-F5344CB8AC3E}">
        <p14:creationId xmlns:p14="http://schemas.microsoft.com/office/powerpoint/2010/main" val="288299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5040389" y="2502235"/>
            <a:ext cx="205594" cy="362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kern="0">
              <a:solidFill>
                <a:sysClr val="windowText" lastClr="000000"/>
              </a:solidFill>
            </a:endParaRPr>
          </a:p>
        </p:txBody>
      </p:sp>
      <p:sp>
        <p:nvSpPr>
          <p:cNvPr id="44" name="Rectangle 43"/>
          <p:cNvSpPr/>
          <p:nvPr/>
        </p:nvSpPr>
        <p:spPr>
          <a:xfrm>
            <a:off x="9310967" y="3640300"/>
            <a:ext cx="788937" cy="813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kern="0">
              <a:solidFill>
                <a:sysClr val="windowText" lastClr="000000"/>
              </a:solidFill>
            </a:endParaRPr>
          </a:p>
        </p:txBody>
      </p:sp>
      <p:sp>
        <p:nvSpPr>
          <p:cNvPr id="14" name="Rectangle 13"/>
          <p:cNvSpPr/>
          <p:nvPr/>
        </p:nvSpPr>
        <p:spPr>
          <a:xfrm>
            <a:off x="0" y="-10668"/>
            <a:ext cx="12192000" cy="896112"/>
          </a:xfrm>
          <a:prstGeom prst="rect">
            <a:avLst/>
          </a:prstGeom>
          <a:solidFill>
            <a:srgbClr val="80B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kern="0" dirty="0">
              <a:solidFill>
                <a:sysClr val="windowText" lastClr="000000"/>
              </a:solidFill>
              <a:latin typeface="Open Sans" panose="020B0606030504020204"/>
            </a:endParaRPr>
          </a:p>
        </p:txBody>
      </p:sp>
      <p:pic>
        <p:nvPicPr>
          <p:cNvPr id="6" name="Picture 5"/>
          <p:cNvPicPr>
            <a:picLocks noChangeAspect="1"/>
          </p:cNvPicPr>
          <p:nvPr/>
        </p:nvPicPr>
        <p:blipFill>
          <a:blip r:embed="rId3"/>
          <a:stretch>
            <a:fillRect/>
          </a:stretch>
        </p:blipFill>
        <p:spPr>
          <a:xfrm>
            <a:off x="7355515" y="1869206"/>
            <a:ext cx="3009900" cy="3968067"/>
          </a:xfrm>
          <a:prstGeom prst="rect">
            <a:avLst/>
          </a:prstGeom>
          <a:ln>
            <a:noFill/>
          </a:ln>
        </p:spPr>
      </p:pic>
      <p:sp>
        <p:nvSpPr>
          <p:cNvPr id="11" name="Rectangle 10"/>
          <p:cNvSpPr/>
          <p:nvPr/>
        </p:nvSpPr>
        <p:spPr>
          <a:xfrm>
            <a:off x="3848668" y="792823"/>
            <a:ext cx="4107976" cy="901016"/>
          </a:xfrm>
          <a:prstGeom prst="rect">
            <a:avLst/>
          </a:prstGeom>
        </p:spPr>
        <p:txBody>
          <a:bodyPr wrap="square">
            <a:spAutoFit/>
          </a:bodyPr>
          <a:lstStyle/>
          <a:p>
            <a:pPr algn="ctr">
              <a:lnSpc>
                <a:spcPct val="150000"/>
              </a:lnSpc>
            </a:pPr>
            <a:r>
              <a:rPr lang="en-US" sz="4000" dirty="0">
                <a:solidFill>
                  <a:srgbClr val="81BC00"/>
                </a:solidFill>
                <a:latin typeface="Open Sans" panose="020B0606030504020204" pitchFamily="34" charset="0"/>
                <a:ea typeface="Open Sans" panose="020B0606030504020204" pitchFamily="34" charset="0"/>
                <a:cs typeface="Open Sans" panose="020B0606030504020204" pitchFamily="34" charset="0"/>
              </a:rPr>
              <a:t>Free Resources</a:t>
            </a:r>
          </a:p>
        </p:txBody>
      </p:sp>
      <p:pic>
        <p:nvPicPr>
          <p:cNvPr id="9" name="Picture 8">
            <a:extLst>
              <a:ext uri="{FF2B5EF4-FFF2-40B4-BE49-F238E27FC236}">
                <a16:creationId xmlns="" xmlns:a16="http://schemas.microsoft.com/office/drawing/2014/main" id="{C826D513-A1B1-474A-A387-BD020B2ECC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4843" y="1869206"/>
            <a:ext cx="3009900" cy="4081695"/>
          </a:xfrm>
          <a:prstGeom prst="rect">
            <a:avLst/>
          </a:prstGeom>
        </p:spPr>
      </p:pic>
    </p:spTree>
    <p:extLst>
      <p:ext uri="{BB962C8B-B14F-4D97-AF65-F5344CB8AC3E}">
        <p14:creationId xmlns:p14="http://schemas.microsoft.com/office/powerpoint/2010/main" val="1445877383"/>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3"/>
          <p:cNvSpPr txBox="1">
            <a:spLocks/>
          </p:cNvSpPr>
          <p:nvPr/>
        </p:nvSpPr>
        <p:spPr>
          <a:xfrm>
            <a:off x="1795841" y="1509165"/>
            <a:ext cx="8400490" cy="609398"/>
          </a:xfrm>
          <a:prstGeom prst="rect">
            <a:avLst/>
          </a:prstGeom>
          <a:noFill/>
        </p:spPr>
        <p:txBody>
          <a:bodyPr wrap="square">
            <a:spAutoFit/>
          </a:bodyPr>
          <a:lstStyle>
            <a:lvl1pPr marL="45720" indent="0" algn="l" defTabSz="457200" rtl="0" eaLnBrk="1" latinLnBrk="0" hangingPunct="1">
              <a:spcBef>
                <a:spcPct val="20000"/>
              </a:spcBef>
              <a:buFont typeface="Arial"/>
              <a:buNone/>
              <a:defRPr sz="1800" b="0" i="1" kern="1200" baseline="0">
                <a:solidFill>
                  <a:srgbClr val="76BD3E"/>
                </a:solidFill>
                <a:latin typeface="Fira Sans"/>
                <a:ea typeface="+mn-ea"/>
                <a:cs typeface="Fira San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360" i="0" dirty="0" smtClean="0">
                <a:solidFill>
                  <a:srgbClr val="99CC33"/>
                </a:solidFill>
                <a:latin typeface="Open Sans" panose="020B0606030504020204" pitchFamily="34" charset="0"/>
                <a:ea typeface="Open Sans" panose="020B0606030504020204" pitchFamily="34" charset="0"/>
                <a:cs typeface="Open Sans" panose="020B0606030504020204" pitchFamily="34" charset="0"/>
              </a:rPr>
              <a:t>Login´s, Account´s, Password´s</a:t>
            </a:r>
            <a:endParaRPr lang="en-US" sz="3360" i="0" dirty="0">
              <a:solidFill>
                <a:srgbClr val="99CC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p:cNvSpPr>
            <a:spLocks noGrp="1"/>
          </p:cNvSpPr>
          <p:nvPr>
            <p:ph idx="1"/>
          </p:nvPr>
        </p:nvSpPr>
        <p:spPr>
          <a:xfrm>
            <a:off x="1881286" y="2332214"/>
            <a:ext cx="9365834" cy="3192352"/>
          </a:xfrm>
        </p:spPr>
        <p:txBody>
          <a:bodyPr>
            <a:normAutofit lnSpcReduction="10000"/>
          </a:bodyPr>
          <a:lstStyle/>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Every standard Employee </a:t>
            </a:r>
            <a:r>
              <a:rPr lang="en-US" sz="2160" dirty="0" smtClean="0">
                <a:latin typeface="Open Sans" panose="020B0606030504020204" pitchFamily="34" charset="0"/>
                <a:ea typeface="Open Sans" panose="020B0606030504020204" pitchFamily="34" charset="0"/>
                <a:cs typeface="Open Sans" panose="020B0606030504020204" pitchFamily="34" charset="0"/>
              </a:rPr>
              <a:t>today has to remember at least 15 Logins</a:t>
            </a:r>
            <a:endParaRPr lang="en-US" sz="2160" i="1" u="sng"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Today´s IT Admin´s </a:t>
            </a:r>
            <a:r>
              <a:rPr lang="en-US" sz="2160" dirty="0" smtClean="0">
                <a:latin typeface="Open Sans" panose="020B0606030504020204" pitchFamily="34" charset="0"/>
                <a:ea typeface="Open Sans" panose="020B0606030504020204" pitchFamily="34" charset="0"/>
                <a:cs typeface="Open Sans" panose="020B0606030504020204" pitchFamily="34" charset="0"/>
              </a:rPr>
              <a:t>have to work with </a:t>
            </a:r>
            <a:r>
              <a:rPr lang="en-US" sz="2160" b="1" dirty="0" smtClean="0">
                <a:latin typeface="Open Sans" panose="020B0606030504020204" pitchFamily="34" charset="0"/>
                <a:ea typeface="Open Sans" panose="020B0606030504020204" pitchFamily="34" charset="0"/>
                <a:cs typeface="Open Sans" panose="020B0606030504020204" pitchFamily="34" charset="0"/>
              </a:rPr>
              <a:t>hundred´s or thousand´s </a:t>
            </a:r>
            <a:r>
              <a:rPr lang="en-US" sz="2160" dirty="0" smtClean="0">
                <a:latin typeface="Open Sans" panose="020B0606030504020204" pitchFamily="34" charset="0"/>
                <a:ea typeface="Open Sans" panose="020B0606030504020204" pitchFamily="34" charset="0"/>
                <a:cs typeface="Open Sans" panose="020B0606030504020204" pitchFamily="34" charset="0"/>
              </a:rPr>
              <a:t>of Accounts and Login credentials</a:t>
            </a:r>
            <a:r>
              <a:rPr lang="en-US" sz="2160" b="1" dirty="0" smtClean="0">
                <a:latin typeface="Open Sans" panose="020B0606030504020204" pitchFamily="34" charset="0"/>
                <a:ea typeface="Open Sans" panose="020B0606030504020204" pitchFamily="34" charset="0"/>
                <a:cs typeface="Open Sans" panose="020B0606030504020204" pitchFamily="34" charset="0"/>
              </a:rPr>
              <a:t> </a:t>
            </a:r>
            <a:r>
              <a:rPr lang="en-US" sz="2160" dirty="0" err="1" smtClean="0">
                <a:latin typeface="Open Sans" panose="020B0606030504020204" pitchFamily="34" charset="0"/>
                <a:ea typeface="Open Sans" panose="020B0606030504020204" pitchFamily="34" charset="0"/>
                <a:cs typeface="Open Sans" panose="020B0606030504020204" pitchFamily="34" charset="0"/>
              </a:rPr>
              <a:t>on-premise</a:t>
            </a:r>
            <a:r>
              <a:rPr lang="en-US" sz="2160" dirty="0" smtClean="0">
                <a:latin typeface="Open Sans" panose="020B0606030504020204" pitchFamily="34" charset="0"/>
                <a:ea typeface="Open Sans" panose="020B0606030504020204" pitchFamily="34" charset="0"/>
                <a:cs typeface="Open Sans" panose="020B0606030504020204" pitchFamily="34" charset="0"/>
              </a:rPr>
              <a:t> </a:t>
            </a:r>
            <a:r>
              <a:rPr lang="en-US" sz="2160" dirty="0">
                <a:latin typeface="Open Sans" panose="020B0606030504020204" pitchFamily="34" charset="0"/>
                <a:ea typeface="Open Sans" panose="020B0606030504020204" pitchFamily="34" charset="0"/>
                <a:cs typeface="Open Sans" panose="020B0606030504020204" pitchFamily="34" charset="0"/>
              </a:rPr>
              <a:t>&amp; cloud</a:t>
            </a:r>
            <a:r>
              <a:rPr lang="en-US" sz="2160" dirty="0" smtClean="0">
                <a:latin typeface="Open Sans" panose="020B0606030504020204" pitchFamily="34" charset="0"/>
                <a:ea typeface="Open Sans" panose="020B0606030504020204" pitchFamily="34" charset="0"/>
                <a:cs typeface="Open Sans" panose="020B0606030504020204" pitchFamily="34" charset="0"/>
              </a:rPr>
              <a:t>.</a:t>
            </a:r>
          </a:p>
          <a:p>
            <a:pPr marL="342900" lvl="1" indent="-342900">
              <a:spcBef>
                <a:spcPts val="1000"/>
              </a:spcBef>
              <a:spcAft>
                <a:spcPts val="1440"/>
              </a:spcAft>
              <a:buClr>
                <a:srgbClr val="76BD22"/>
              </a:buClr>
              <a:buFont typeface="Wingdings" panose="05000000000000000000" pitchFamily="2" charset="2"/>
              <a:buChar char="§"/>
            </a:pPr>
            <a:r>
              <a:rPr lang="en-US" sz="2160" dirty="0" smtClean="0">
                <a:latin typeface="Open Sans" panose="020B0606030504020204" pitchFamily="34" charset="0"/>
                <a:ea typeface="Open Sans" panose="020B0606030504020204" pitchFamily="34" charset="0"/>
                <a:cs typeface="Open Sans" panose="020B0606030504020204" pitchFamily="34" charset="0"/>
              </a:rPr>
              <a:t>This </a:t>
            </a:r>
            <a:r>
              <a:rPr lang="en-US" sz="2160" b="1" dirty="0" smtClean="0">
                <a:latin typeface="Open Sans" panose="020B0606030504020204" pitchFamily="34" charset="0"/>
                <a:ea typeface="Open Sans" panose="020B0606030504020204" pitchFamily="34" charset="0"/>
                <a:cs typeface="Open Sans" panose="020B0606030504020204" pitchFamily="34" charset="0"/>
              </a:rPr>
              <a:t>“Secrets” </a:t>
            </a:r>
            <a:r>
              <a:rPr lang="en-US" sz="2160" dirty="0" smtClean="0">
                <a:latin typeface="Open Sans" panose="020B0606030504020204" pitchFamily="34" charset="0"/>
                <a:ea typeface="Open Sans" panose="020B0606030504020204" pitchFamily="34" charset="0"/>
                <a:cs typeface="Open Sans" panose="020B0606030504020204" pitchFamily="34" charset="0"/>
              </a:rPr>
              <a:t>represent </a:t>
            </a:r>
            <a:r>
              <a:rPr lang="en-US" sz="2160" dirty="0">
                <a:latin typeface="Open Sans" panose="020B0606030504020204" pitchFamily="34" charset="0"/>
                <a:ea typeface="Open Sans" panose="020B0606030504020204" pitchFamily="34" charset="0"/>
                <a:cs typeface="Open Sans" panose="020B0606030504020204" pitchFamily="34" charset="0"/>
              </a:rPr>
              <a:t>one of the </a:t>
            </a:r>
            <a:r>
              <a:rPr lang="en-US" sz="2160" b="1" dirty="0">
                <a:latin typeface="Open Sans" panose="020B0606030504020204" pitchFamily="34" charset="0"/>
                <a:ea typeface="Open Sans" panose="020B0606030504020204" pitchFamily="34" charset="0"/>
                <a:cs typeface="Open Sans" panose="020B0606030504020204" pitchFamily="34" charset="0"/>
              </a:rPr>
              <a:t>most vulnerable aspects </a:t>
            </a:r>
            <a:r>
              <a:rPr lang="en-US" sz="2160" dirty="0">
                <a:latin typeface="Open Sans" panose="020B0606030504020204" pitchFamily="34" charset="0"/>
                <a:ea typeface="Open Sans" panose="020B0606030504020204" pitchFamily="34" charset="0"/>
                <a:cs typeface="Open Sans" panose="020B0606030504020204" pitchFamily="34" charset="0"/>
              </a:rPr>
              <a:t>of an organization’s IT infrastructure</a:t>
            </a:r>
            <a:r>
              <a:rPr lang="en-US" sz="2160" dirty="0" smtClean="0">
                <a:latin typeface="Open Sans" panose="020B0606030504020204" pitchFamily="34" charset="0"/>
                <a:ea typeface="Open Sans" panose="020B0606030504020204" pitchFamily="34" charset="0"/>
                <a:cs typeface="Open Sans" panose="020B0606030504020204" pitchFamily="34" charset="0"/>
              </a:rPr>
              <a:t>.</a:t>
            </a:r>
          </a:p>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“Secrets</a:t>
            </a:r>
            <a:r>
              <a:rPr lang="en-US" sz="2160" b="1" dirty="0">
                <a:latin typeface="Open Sans" panose="020B0606030504020204" pitchFamily="34" charset="0"/>
                <a:ea typeface="Open Sans" panose="020B0606030504020204" pitchFamily="34" charset="0"/>
                <a:cs typeface="Open Sans" panose="020B0606030504020204" pitchFamily="34" charset="0"/>
              </a:rPr>
              <a:t>” </a:t>
            </a:r>
            <a:r>
              <a:rPr lang="en-US" sz="2160" dirty="0" smtClean="0">
                <a:latin typeface="Open Sans" panose="020B0606030504020204" pitchFamily="34" charset="0"/>
                <a:ea typeface="Open Sans" panose="020B0606030504020204" pitchFamily="34" charset="0"/>
                <a:cs typeface="Open Sans" panose="020B0606030504020204" pitchFamily="34" charset="0"/>
              </a:rPr>
              <a:t>are very often stored in plain text in </a:t>
            </a:r>
            <a:r>
              <a:rPr lang="en-US" sz="2160" b="1" dirty="0" smtClean="0">
                <a:latin typeface="Open Sans" panose="020B0606030504020204" pitchFamily="34" charset="0"/>
                <a:ea typeface="Open Sans" panose="020B0606030504020204" pitchFamily="34" charset="0"/>
                <a:cs typeface="Open Sans" panose="020B0606030504020204" pitchFamily="34" charset="0"/>
              </a:rPr>
              <a:t>Text, Word or Excel files.</a:t>
            </a:r>
            <a:endParaRPr lang="en-US" sz="2160" b="1"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endParaRPr lang="en-US" sz="2160" dirty="0">
              <a:latin typeface="Open Sans" panose="020B0606030504020204" pitchFamily="34" charset="0"/>
              <a:ea typeface="Open Sans" panose="020B0606030504020204" pitchFamily="34" charset="0"/>
              <a:cs typeface="Open Sans" panose="020B0606030504020204" pitchFamily="34" charset="0"/>
            </a:endParaRPr>
          </a:p>
          <a:p>
            <a:pPr marL="0" indent="-457182"/>
            <a:endParaRPr lang="en-US" sz="2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0" indent="-457182"/>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itle 1"/>
          <p:cNvSpPr txBox="1">
            <a:spLocks/>
          </p:cNvSpPr>
          <p:nvPr/>
        </p:nvSpPr>
        <p:spPr>
          <a:xfrm>
            <a:off x="1805382" y="959290"/>
            <a:ext cx="8229600" cy="952500"/>
          </a:xfrm>
          <a:prstGeom prst="rect">
            <a:avLst/>
          </a:prstGeom>
        </p:spPr>
        <p:txBody>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l">
              <a:lnSpc>
                <a:spcPct val="90000"/>
              </a:lnSpc>
            </a:pPr>
            <a:r>
              <a:rPr lang="en-US" sz="4800" b="1" cap="all" dirty="0" smtClean="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Free tool or:</a:t>
            </a:r>
            <a:endParaRPr lang="en-US" sz="4800" b="1" cap="all"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18989119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48706" y="1074887"/>
            <a:ext cx="4092558" cy="1227768"/>
          </a:xfrm>
          <a:prstGeom prst="rect">
            <a:avLst/>
          </a:prstGeom>
        </p:spPr>
      </p:pic>
      <p:sp>
        <p:nvSpPr>
          <p:cNvPr id="5" name="Text Placeholder 3"/>
          <p:cNvSpPr txBox="1">
            <a:spLocks/>
          </p:cNvSpPr>
          <p:nvPr/>
        </p:nvSpPr>
        <p:spPr>
          <a:xfrm>
            <a:off x="1147508" y="2313890"/>
            <a:ext cx="11699830" cy="746358"/>
          </a:xfrm>
          <a:prstGeom prst="rect">
            <a:avLst/>
          </a:prstGeom>
          <a:noFill/>
        </p:spPr>
        <p:txBody>
          <a:bodyPr wrap="square" lIns="109728" tIns="54864" rIns="109728" bIns="54864">
            <a:spAutoFit/>
          </a:bodyPr>
          <a:lstStyle>
            <a:lvl1pPr marL="45720" indent="0" algn="l" defTabSz="457200" rtl="0" eaLnBrk="1" latinLnBrk="0" hangingPunct="1">
              <a:spcBef>
                <a:spcPct val="20000"/>
              </a:spcBef>
              <a:buFont typeface="Arial"/>
              <a:buNone/>
              <a:defRPr sz="1800" b="0" i="1" kern="1200" baseline="0">
                <a:solidFill>
                  <a:srgbClr val="76BD3E"/>
                </a:solidFill>
                <a:latin typeface="Fira Sans"/>
                <a:ea typeface="+mn-ea"/>
                <a:cs typeface="Fira San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ts val="5400"/>
              </a:lnSpc>
            </a:pPr>
            <a:r>
              <a:rPr lang="en-US" sz="4000" i="0" dirty="0">
                <a:solidFill>
                  <a:srgbClr val="81BC00"/>
                </a:solidFill>
                <a:latin typeface="Open Sans" panose="020B0606030504020204" pitchFamily="34" charset="0"/>
                <a:ea typeface="Open Sans" panose="020B0606030504020204" pitchFamily="34" charset="0"/>
                <a:cs typeface="Open Sans" panose="020B0606030504020204" pitchFamily="34" charset="0"/>
              </a:rPr>
              <a:t>PAM </a:t>
            </a:r>
            <a:r>
              <a:rPr lang="en-US" sz="4000" i="0" dirty="0">
                <a:solidFill>
                  <a:schemeClr val="bg1"/>
                </a:solidFill>
                <a:latin typeface="Open Sans" panose="020B0606030504020204" pitchFamily="34" charset="0"/>
                <a:ea typeface="Open Sans" panose="020B0606030504020204" pitchFamily="34" charset="0"/>
                <a:cs typeface="Open Sans" panose="020B0606030504020204" pitchFamily="34" charset="0"/>
              </a:rPr>
              <a:t>is the </a:t>
            </a:r>
            <a:r>
              <a:rPr lang="en-US" sz="4000" b="1" i="0" dirty="0">
                <a:solidFill>
                  <a:schemeClr val="bg1"/>
                </a:solidFill>
                <a:latin typeface="Open Sans" panose="020B0606030504020204" pitchFamily="34" charset="0"/>
                <a:ea typeface="Open Sans" panose="020B0606030504020204" pitchFamily="34" charset="0"/>
                <a:cs typeface="Open Sans" panose="020B0606030504020204" pitchFamily="34" charset="0"/>
              </a:rPr>
              <a:t>global need </a:t>
            </a:r>
            <a:r>
              <a:rPr lang="en-US" sz="4000" i="0" dirty="0">
                <a:solidFill>
                  <a:schemeClr val="bg1"/>
                </a:solidFill>
                <a:latin typeface="Open Sans" panose="020B0606030504020204" pitchFamily="34" charset="0"/>
                <a:ea typeface="Open Sans" panose="020B0606030504020204" pitchFamily="34" charset="0"/>
                <a:cs typeface="Open Sans" panose="020B0606030504020204" pitchFamily="34" charset="0"/>
              </a:rPr>
              <a:t>to secure IT</a:t>
            </a:r>
          </a:p>
        </p:txBody>
      </p:sp>
      <p:sp>
        <p:nvSpPr>
          <p:cNvPr id="2" name="Rectangle 1"/>
          <p:cNvSpPr/>
          <p:nvPr/>
        </p:nvSpPr>
        <p:spPr>
          <a:xfrm>
            <a:off x="1299435" y="4628376"/>
            <a:ext cx="1402948" cy="1015663"/>
          </a:xfrm>
          <a:prstGeom prst="rect">
            <a:avLst/>
          </a:prstGeom>
        </p:spPr>
        <p:txBody>
          <a:bodyPr wrap="none">
            <a:spAutoFit/>
          </a:bodyPr>
          <a:lstStyle/>
          <a:p>
            <a:pPr lvl="0"/>
            <a:r>
              <a:rPr lang="en-US" sz="6000" b="1" spc="-600" dirty="0">
                <a:solidFill>
                  <a:srgbClr val="80BB01"/>
                </a:solidFill>
                <a:latin typeface="Open Sans" panose="020B0606030504020204" pitchFamily="34" charset="0"/>
                <a:ea typeface="Open Sans" panose="020B0606030504020204" pitchFamily="34" charset="0"/>
                <a:cs typeface="Open Sans" panose="020B0606030504020204" pitchFamily="34" charset="0"/>
              </a:rPr>
              <a:t>80 </a:t>
            </a:r>
            <a:r>
              <a:rPr lang="en-US" sz="4400" b="1" spc="-600" dirty="0">
                <a:solidFill>
                  <a:srgbClr val="80BB01"/>
                </a:solidFill>
                <a:latin typeface="Open Sans" panose="020B0606030504020204" pitchFamily="34" charset="0"/>
                <a:ea typeface="Open Sans" panose="020B0606030504020204" pitchFamily="34" charset="0"/>
                <a:cs typeface="Open Sans" panose="020B0606030504020204" pitchFamily="34" charset="0"/>
              </a:rPr>
              <a:t>%</a:t>
            </a:r>
            <a:endParaRPr lang="en-US" sz="8800" spc="-600" dirty="0">
              <a:solidFill>
                <a:srgbClr val="80BB0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2399088" y="4923329"/>
            <a:ext cx="5898755" cy="425758"/>
          </a:xfrm>
          <a:prstGeom prst="rect">
            <a:avLst/>
          </a:prstGeom>
        </p:spPr>
        <p:txBody>
          <a:bodyPr wrap="square">
            <a:spAutoFit/>
          </a:bodyPr>
          <a:lstStyle/>
          <a:p>
            <a:pPr algn="ctr">
              <a:lnSpc>
                <a:spcPts val="2600"/>
              </a:lnSpc>
            </a:pPr>
            <a:r>
              <a:rPr lang="en-US" sz="2400" b="1" dirty="0">
                <a:solidFill>
                  <a:schemeClr val="bg1"/>
                </a:solidFill>
                <a:latin typeface="Roboto"/>
                <a:ea typeface="Open Sans" panose="020B0606030504020204" pitchFamily="34" charset="0"/>
                <a:cs typeface="Open Sans" panose="020B0606030504020204" pitchFamily="34" charset="0"/>
              </a:rPr>
              <a:t>of breaches involve privileged credentials</a:t>
            </a:r>
          </a:p>
        </p:txBody>
      </p:sp>
      <p:sp>
        <p:nvSpPr>
          <p:cNvPr id="10" name="Rectangle 9"/>
          <p:cNvSpPr/>
          <p:nvPr/>
        </p:nvSpPr>
        <p:spPr>
          <a:xfrm>
            <a:off x="2452113" y="5594824"/>
            <a:ext cx="6096000" cy="369332"/>
          </a:xfrm>
          <a:prstGeom prst="rect">
            <a:avLst/>
          </a:prstGeom>
        </p:spPr>
        <p:txBody>
          <a:bodyPr>
            <a:spAutoFit/>
          </a:bodyPr>
          <a:lstStyle/>
          <a:p>
            <a:pPr marL="171450" indent="-171450" algn="r">
              <a:buFontTx/>
              <a:buChar char="-"/>
            </a:pPr>
            <a:r>
              <a:rPr lang="en-US"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Forrester Wave </a:t>
            </a:r>
          </a:p>
        </p:txBody>
      </p:sp>
      <p:sp>
        <p:nvSpPr>
          <p:cNvPr id="11" name="Rectangle 10"/>
          <p:cNvSpPr/>
          <p:nvPr/>
        </p:nvSpPr>
        <p:spPr>
          <a:xfrm>
            <a:off x="5908631" y="654452"/>
            <a:ext cx="6096000" cy="1323439"/>
          </a:xfrm>
          <a:prstGeom prst="rect">
            <a:avLst/>
          </a:prstGeom>
        </p:spPr>
        <p:txBody>
          <a:bodyPr>
            <a:spAutoFit/>
          </a:bodyPr>
          <a:lstStyle/>
          <a:p>
            <a:r>
              <a:rPr lang="en-US" sz="2000" b="1" dirty="0">
                <a:solidFill>
                  <a:schemeClr val="bg1"/>
                </a:solidFill>
                <a:latin typeface="Calibri" charset="0"/>
                <a:ea typeface="Calibri" charset="0"/>
                <a:cs typeface="Times New Roman" charset="0"/>
              </a:rPr>
              <a:t>“Through 2021, organizations with (PAM) tools will have at least </a:t>
            </a:r>
            <a:r>
              <a:rPr lang="en-US" sz="2000" b="1" i="1" dirty="0">
                <a:solidFill>
                  <a:schemeClr val="bg1"/>
                </a:solidFill>
                <a:latin typeface="Calibri" charset="0"/>
                <a:ea typeface="Calibri" charset="0"/>
                <a:cs typeface="Times New Roman" charset="0"/>
              </a:rPr>
              <a:t>50% lower risk of impact by advanced threats </a:t>
            </a:r>
            <a:r>
              <a:rPr lang="en-US" sz="2000" b="1" dirty="0">
                <a:solidFill>
                  <a:schemeClr val="bg1"/>
                </a:solidFill>
                <a:latin typeface="Calibri" charset="0"/>
                <a:ea typeface="Calibri" charset="0"/>
                <a:cs typeface="Times New Roman" charset="0"/>
              </a:rPr>
              <a:t>as compared to their peers without PAM tools”.  </a:t>
            </a:r>
          </a:p>
          <a:p>
            <a:r>
              <a:rPr lang="en-US" sz="2000" b="1" dirty="0">
                <a:solidFill>
                  <a:schemeClr val="bg1"/>
                </a:solidFill>
                <a:latin typeface="Calibri" charset="0"/>
                <a:ea typeface="Calibri" charset="0"/>
                <a:cs typeface="Times New Roman" charset="0"/>
              </a:rPr>
              <a:t>                            - Gartner PAM Best Practice Report 2017</a:t>
            </a:r>
            <a:endParaRPr lang="en-US" sz="1400" dirty="0">
              <a:solidFill>
                <a:schemeClr val="bg1"/>
              </a:solidFill>
              <a:effectLst/>
              <a:latin typeface="Calibri" charset="0"/>
              <a:ea typeface="Calibri" charset="0"/>
              <a:cs typeface="Times New Roman" charset="0"/>
            </a:endParaRPr>
          </a:p>
        </p:txBody>
      </p:sp>
      <p:sp>
        <p:nvSpPr>
          <p:cNvPr id="12" name="Rectangle 11"/>
          <p:cNvSpPr/>
          <p:nvPr/>
        </p:nvSpPr>
        <p:spPr>
          <a:xfrm>
            <a:off x="3106715" y="3377542"/>
            <a:ext cx="7781417" cy="1323439"/>
          </a:xfrm>
          <a:prstGeom prst="rect">
            <a:avLst/>
          </a:prstGeom>
        </p:spPr>
        <p:txBody>
          <a:bodyPr wrap="square">
            <a:spAutoFit/>
          </a:bodyPr>
          <a:lstStyle/>
          <a:p>
            <a:r>
              <a:rPr lang="en-US" sz="2000" b="1" dirty="0">
                <a:solidFill>
                  <a:schemeClr val="bg1"/>
                </a:solidFill>
                <a:latin typeface="Calibri" charset="0"/>
                <a:ea typeface="Calibri" charset="0"/>
                <a:cs typeface="Calibri" charset="0"/>
              </a:rPr>
              <a:t>“Through 2020, more than half of the security failures associated with IaaS and PaaS will be attributable to security gaps caused by failure to adopt PAM technology and processes”</a:t>
            </a:r>
          </a:p>
          <a:p>
            <a:r>
              <a:rPr lang="en-US" sz="2000" b="1" dirty="0">
                <a:solidFill>
                  <a:schemeClr val="bg1"/>
                </a:solidFill>
                <a:latin typeface="Calibri" charset="0"/>
                <a:ea typeface="Calibri" charset="0"/>
                <a:cs typeface="Calibri" charset="0"/>
              </a:rPr>
              <a:t>                                 </a:t>
            </a:r>
            <a:r>
              <a:rPr lang="en-US" sz="2000" b="1" dirty="0">
                <a:solidFill>
                  <a:srgbClr val="333333"/>
                </a:solidFill>
                <a:latin typeface="Calibri" charset="0"/>
                <a:ea typeface="Calibri" charset="0"/>
                <a:cs typeface="Calibri" charset="0"/>
              </a:rPr>
              <a:t>. </a:t>
            </a:r>
            <a:r>
              <a:rPr lang="mr-IN" sz="2000" b="1" dirty="0">
                <a:solidFill>
                  <a:schemeClr val="bg1"/>
                </a:solidFill>
                <a:latin typeface="Calibri" charset="0"/>
                <a:ea typeface="Calibri" charset="0"/>
                <a:cs typeface="Calibri" charset="0"/>
              </a:rPr>
              <a:t>–</a:t>
            </a:r>
            <a:r>
              <a:rPr lang="en-US" sz="2000" b="1" dirty="0">
                <a:solidFill>
                  <a:schemeClr val="bg1"/>
                </a:solidFill>
                <a:latin typeface="Calibri" charset="0"/>
                <a:ea typeface="Calibri" charset="0"/>
                <a:cs typeface="Calibri" charset="0"/>
              </a:rPr>
              <a:t> Gartner Investment Report 2017 </a:t>
            </a:r>
          </a:p>
        </p:txBody>
      </p:sp>
    </p:spTree>
    <p:extLst>
      <p:ext uri="{BB962C8B-B14F-4D97-AF65-F5344CB8AC3E}">
        <p14:creationId xmlns:p14="http://schemas.microsoft.com/office/powerpoint/2010/main" val="1560687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099"/>
            <a:ext cx="12192000" cy="6858000"/>
          </a:xfrm>
          <a:prstGeom prst="rect">
            <a:avLst/>
          </a:prstGeom>
          <a:ln>
            <a:noFill/>
          </a:ln>
        </p:spPr>
      </p:pic>
      <p:pic>
        <p:nvPicPr>
          <p:cNvPr id="39" name="Picture 38"/>
          <p:cNvPicPr>
            <a:picLocks noChangeAspect="1"/>
          </p:cNvPicPr>
          <p:nvPr/>
        </p:nvPicPr>
        <p:blipFill rotWithShape="1">
          <a:blip r:embed="rId4">
            <a:extLst>
              <a:ext uri="{28A0092B-C50C-407E-A947-70E740481C1C}">
                <a14:useLocalDpi xmlns:a14="http://schemas.microsoft.com/office/drawing/2010/main" val="0"/>
              </a:ext>
            </a:extLst>
          </a:blip>
          <a:srcRect l="21460"/>
          <a:stretch/>
        </p:blipFill>
        <p:spPr>
          <a:xfrm>
            <a:off x="0" y="-66368"/>
            <a:ext cx="12192000" cy="3341823"/>
          </a:xfrm>
          <a:prstGeom prst="rect">
            <a:avLst/>
          </a:prstGeom>
        </p:spPr>
      </p:pic>
      <p:sp>
        <p:nvSpPr>
          <p:cNvPr id="18" name="TextBox 17"/>
          <p:cNvSpPr txBox="1"/>
          <p:nvPr/>
        </p:nvSpPr>
        <p:spPr>
          <a:xfrm>
            <a:off x="377133" y="4600112"/>
            <a:ext cx="2209414"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Setup secure encrypted vault, permissions, users, and structure</a:t>
            </a:r>
            <a:endParaRPr lang="en-US" sz="1100" dirty="0">
              <a:latin typeface="Arial" charset="0"/>
              <a:ea typeface="Arial" charset="0"/>
              <a:cs typeface="Arial" charset="0"/>
            </a:endParaRPr>
          </a:p>
        </p:txBody>
      </p:sp>
      <p:sp>
        <p:nvSpPr>
          <p:cNvPr id="19" name="TextBox 18"/>
          <p:cNvSpPr txBox="1"/>
          <p:nvPr/>
        </p:nvSpPr>
        <p:spPr>
          <a:xfrm>
            <a:off x="2631705" y="4594879"/>
            <a:ext cx="2335435"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Discover all of your unknown privileged accounts</a:t>
            </a:r>
          </a:p>
        </p:txBody>
      </p:sp>
      <p:sp>
        <p:nvSpPr>
          <p:cNvPr id="66" name="TextBox 65"/>
          <p:cNvSpPr txBox="1"/>
          <p:nvPr/>
        </p:nvSpPr>
        <p:spPr>
          <a:xfrm>
            <a:off x="5008948" y="4627727"/>
            <a:ext cx="2225533"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Store and Rotate your sensitive accounts within Secret Server</a:t>
            </a:r>
          </a:p>
        </p:txBody>
      </p:sp>
      <p:sp>
        <p:nvSpPr>
          <p:cNvPr id="67" name="TextBox 66"/>
          <p:cNvSpPr txBox="1"/>
          <p:nvPr/>
        </p:nvSpPr>
        <p:spPr>
          <a:xfrm>
            <a:off x="7235113" y="4640905"/>
            <a:ext cx="2467876" cy="523220"/>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Implement RBAC, Access Requests, and other controls</a:t>
            </a:r>
          </a:p>
        </p:txBody>
      </p:sp>
      <p:sp>
        <p:nvSpPr>
          <p:cNvPr id="61" name="TextBox 60"/>
          <p:cNvSpPr txBox="1"/>
          <p:nvPr/>
        </p:nvSpPr>
        <p:spPr>
          <a:xfrm>
            <a:off x="9656882" y="4600112"/>
            <a:ext cx="2160462"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Add session launching, proxies, monitoring, and recording</a:t>
            </a:r>
          </a:p>
        </p:txBody>
      </p:sp>
      <p:sp>
        <p:nvSpPr>
          <p:cNvPr id="4" name="TextBox 3">
            <a:extLst>
              <a:ext uri="{FF2B5EF4-FFF2-40B4-BE49-F238E27FC236}">
                <a16:creationId xmlns:a16="http://schemas.microsoft.com/office/drawing/2014/main" xmlns="" id="{E33BFB78-5D6F-4CAB-8040-CD18E538E190}"/>
              </a:ext>
            </a:extLst>
          </p:cNvPr>
          <p:cNvSpPr txBox="1"/>
          <p:nvPr/>
        </p:nvSpPr>
        <p:spPr>
          <a:xfrm>
            <a:off x="461380" y="3941844"/>
            <a:ext cx="2142867" cy="646331"/>
          </a:xfrm>
          <a:prstGeom prst="rect">
            <a:avLst/>
          </a:prstGeom>
          <a:noFill/>
        </p:spPr>
        <p:txBody>
          <a:bodyPr wrap="square" rtlCol="0">
            <a:spAutoFit/>
          </a:bodyPr>
          <a:lstStyle/>
          <a:p>
            <a:pPr algn="ctr"/>
            <a:r>
              <a:rPr lang="en-US" b="1" dirty="0">
                <a:latin typeface="Arial" charset="0"/>
                <a:ea typeface="Arial" charset="0"/>
                <a:cs typeface="Arial" charset="0"/>
              </a:rPr>
              <a:t>ESTABLISH VAULT</a:t>
            </a:r>
          </a:p>
        </p:txBody>
      </p:sp>
      <p:sp>
        <p:nvSpPr>
          <p:cNvPr id="32" name="TextBox 31">
            <a:extLst>
              <a:ext uri="{FF2B5EF4-FFF2-40B4-BE49-F238E27FC236}">
                <a16:creationId xmlns:a16="http://schemas.microsoft.com/office/drawing/2014/main" xmlns="" id="{D0C260A8-F1B1-4EA8-B4F3-6445A9485F5F}"/>
              </a:ext>
            </a:extLst>
          </p:cNvPr>
          <p:cNvSpPr txBox="1"/>
          <p:nvPr/>
        </p:nvSpPr>
        <p:spPr>
          <a:xfrm>
            <a:off x="2723565" y="3946574"/>
            <a:ext cx="2142867" cy="646331"/>
          </a:xfrm>
          <a:prstGeom prst="rect">
            <a:avLst/>
          </a:prstGeom>
          <a:noFill/>
        </p:spPr>
        <p:txBody>
          <a:bodyPr wrap="square" rtlCol="0">
            <a:spAutoFit/>
          </a:bodyPr>
          <a:lstStyle/>
          <a:p>
            <a:pPr algn="ctr"/>
            <a:r>
              <a:rPr lang="en-US" b="1" dirty="0">
                <a:latin typeface="Arial" charset="0"/>
                <a:ea typeface="Arial" charset="0"/>
                <a:cs typeface="Arial" charset="0"/>
              </a:rPr>
              <a:t>RUN </a:t>
            </a:r>
          </a:p>
          <a:p>
            <a:pPr algn="ctr"/>
            <a:r>
              <a:rPr lang="en-US" b="1" dirty="0">
                <a:latin typeface="Arial" charset="0"/>
                <a:ea typeface="Arial" charset="0"/>
                <a:cs typeface="Arial" charset="0"/>
              </a:rPr>
              <a:t>DISCOVERY</a:t>
            </a:r>
          </a:p>
        </p:txBody>
      </p:sp>
      <p:sp>
        <p:nvSpPr>
          <p:cNvPr id="33" name="TextBox 32">
            <a:extLst>
              <a:ext uri="{FF2B5EF4-FFF2-40B4-BE49-F238E27FC236}">
                <a16:creationId xmlns:a16="http://schemas.microsoft.com/office/drawing/2014/main" xmlns="" id="{5D32415E-D1AF-4339-B15A-7B39D5F2AF6E}"/>
              </a:ext>
            </a:extLst>
          </p:cNvPr>
          <p:cNvSpPr txBox="1"/>
          <p:nvPr/>
        </p:nvSpPr>
        <p:spPr>
          <a:xfrm>
            <a:off x="5049410" y="3948548"/>
            <a:ext cx="2142867" cy="646331"/>
          </a:xfrm>
          <a:prstGeom prst="rect">
            <a:avLst/>
          </a:prstGeom>
          <a:noFill/>
        </p:spPr>
        <p:txBody>
          <a:bodyPr wrap="square" rtlCol="0">
            <a:spAutoFit/>
          </a:bodyPr>
          <a:lstStyle/>
          <a:p>
            <a:pPr algn="ctr"/>
            <a:r>
              <a:rPr lang="en-US" b="1" dirty="0">
                <a:latin typeface="Arial" charset="0"/>
                <a:ea typeface="Arial" charset="0"/>
                <a:cs typeface="Arial" charset="0"/>
              </a:rPr>
              <a:t>PROTECT SECRETS</a:t>
            </a:r>
          </a:p>
        </p:txBody>
      </p:sp>
      <p:sp>
        <p:nvSpPr>
          <p:cNvPr id="34" name="TextBox 33">
            <a:extLst>
              <a:ext uri="{FF2B5EF4-FFF2-40B4-BE49-F238E27FC236}">
                <a16:creationId xmlns:a16="http://schemas.microsoft.com/office/drawing/2014/main" xmlns="" id="{0E04A3FC-1619-4088-983A-153C0DE9876E}"/>
              </a:ext>
            </a:extLst>
          </p:cNvPr>
          <p:cNvSpPr txBox="1"/>
          <p:nvPr/>
        </p:nvSpPr>
        <p:spPr>
          <a:xfrm>
            <a:off x="7315183" y="3953781"/>
            <a:ext cx="2142867" cy="646331"/>
          </a:xfrm>
          <a:prstGeom prst="rect">
            <a:avLst/>
          </a:prstGeom>
          <a:noFill/>
        </p:spPr>
        <p:txBody>
          <a:bodyPr wrap="square" rtlCol="0">
            <a:spAutoFit/>
          </a:bodyPr>
          <a:lstStyle/>
          <a:p>
            <a:pPr algn="ctr"/>
            <a:r>
              <a:rPr lang="en-US" b="1" dirty="0">
                <a:latin typeface="Arial" charset="0"/>
                <a:ea typeface="Arial" charset="0"/>
                <a:cs typeface="Arial" charset="0"/>
              </a:rPr>
              <a:t>DELEGATE ACCESS</a:t>
            </a:r>
          </a:p>
        </p:txBody>
      </p:sp>
      <p:sp>
        <p:nvSpPr>
          <p:cNvPr id="35" name="TextBox 34">
            <a:extLst>
              <a:ext uri="{FF2B5EF4-FFF2-40B4-BE49-F238E27FC236}">
                <a16:creationId xmlns:a16="http://schemas.microsoft.com/office/drawing/2014/main" xmlns="" id="{715F6EC2-6308-4DFC-AF6C-7D77A5919EE6}"/>
              </a:ext>
            </a:extLst>
          </p:cNvPr>
          <p:cNvSpPr txBox="1"/>
          <p:nvPr/>
        </p:nvSpPr>
        <p:spPr>
          <a:xfrm>
            <a:off x="9591725" y="3948548"/>
            <a:ext cx="2142867" cy="646331"/>
          </a:xfrm>
          <a:prstGeom prst="rect">
            <a:avLst/>
          </a:prstGeom>
          <a:noFill/>
        </p:spPr>
        <p:txBody>
          <a:bodyPr wrap="square" rtlCol="0">
            <a:spAutoFit/>
          </a:bodyPr>
          <a:lstStyle/>
          <a:p>
            <a:pPr algn="ctr"/>
            <a:r>
              <a:rPr lang="en-US" b="1" dirty="0">
                <a:latin typeface="Arial" charset="0"/>
                <a:ea typeface="Arial" charset="0"/>
                <a:cs typeface="Arial" charset="0"/>
              </a:rPr>
              <a:t>CONTROL SESSIONS</a:t>
            </a:r>
          </a:p>
        </p:txBody>
      </p:sp>
      <p:pic>
        <p:nvPicPr>
          <p:cNvPr id="25" name="Picture 24">
            <a:extLst>
              <a:ext uri="{FF2B5EF4-FFF2-40B4-BE49-F238E27FC236}">
                <a16:creationId xmlns:a16="http://schemas.microsoft.com/office/drawing/2014/main" xmlns="" id="{EA2966BB-A10B-49D5-B462-93F5433F4F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0137" y="2748859"/>
            <a:ext cx="1075461" cy="1075461"/>
          </a:xfrm>
          <a:prstGeom prst="rect">
            <a:avLst/>
          </a:prstGeom>
        </p:spPr>
      </p:pic>
      <p:pic>
        <p:nvPicPr>
          <p:cNvPr id="26" name="Picture 25">
            <a:extLst>
              <a:ext uri="{FF2B5EF4-FFF2-40B4-BE49-F238E27FC236}">
                <a16:creationId xmlns:a16="http://schemas.microsoft.com/office/drawing/2014/main" xmlns="" id="{5E27991A-17A2-449A-8F69-9C9972C773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3500" y="2748859"/>
            <a:ext cx="1075461" cy="1075461"/>
          </a:xfrm>
          <a:prstGeom prst="rect">
            <a:avLst/>
          </a:prstGeom>
        </p:spPr>
      </p:pic>
      <p:pic>
        <p:nvPicPr>
          <p:cNvPr id="37" name="Picture 36">
            <a:extLst>
              <a:ext uri="{FF2B5EF4-FFF2-40B4-BE49-F238E27FC236}">
                <a16:creationId xmlns:a16="http://schemas.microsoft.com/office/drawing/2014/main" xmlns="" id="{1F22ABAA-CDF5-4D01-A798-10F54854E3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50581" y="2720516"/>
            <a:ext cx="1079185" cy="1079185"/>
          </a:xfrm>
          <a:prstGeom prst="rect">
            <a:avLst/>
          </a:prstGeom>
        </p:spPr>
      </p:pic>
      <p:pic>
        <p:nvPicPr>
          <p:cNvPr id="38" name="Picture 37">
            <a:extLst>
              <a:ext uri="{FF2B5EF4-FFF2-40B4-BE49-F238E27FC236}">
                <a16:creationId xmlns:a16="http://schemas.microsoft.com/office/drawing/2014/main" xmlns="" id="{182179B7-B73A-498F-98C9-ADFCA3D6800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30286" y="2772105"/>
            <a:ext cx="1028969" cy="1028969"/>
          </a:xfrm>
          <a:prstGeom prst="rect">
            <a:avLst/>
          </a:prstGeom>
        </p:spPr>
      </p:pic>
      <p:sp>
        <p:nvSpPr>
          <p:cNvPr id="40" name="Content Placeholder 2">
            <a:extLst>
              <a:ext uri="{FF2B5EF4-FFF2-40B4-BE49-F238E27FC236}">
                <a16:creationId xmlns:a16="http://schemas.microsoft.com/office/drawing/2014/main" xmlns="" id="{819AB4E1-E227-45F3-BA25-F356AECE245B}"/>
              </a:ext>
            </a:extLst>
          </p:cNvPr>
          <p:cNvSpPr txBox="1">
            <a:spLocks/>
          </p:cNvSpPr>
          <p:nvPr/>
        </p:nvSpPr>
        <p:spPr>
          <a:xfrm>
            <a:off x="940315" y="966787"/>
            <a:ext cx="10766263" cy="10031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800" b="1" dirty="0">
                <a:solidFill>
                  <a:schemeClr val="bg1"/>
                </a:solidFill>
                <a:latin typeface="Arial" charset="0"/>
                <a:ea typeface="Arial" charset="0"/>
                <a:cs typeface="Arial" charset="0"/>
              </a:rPr>
              <a:t>Secret Server</a:t>
            </a:r>
          </a:p>
        </p:txBody>
      </p:sp>
      <p:sp>
        <p:nvSpPr>
          <p:cNvPr id="41" name="TextBox 40">
            <a:extLst>
              <a:ext uri="{FF2B5EF4-FFF2-40B4-BE49-F238E27FC236}">
                <a16:creationId xmlns:a16="http://schemas.microsoft.com/office/drawing/2014/main" xmlns="" id="{69F58D1B-0605-428E-BCAF-55028D33FAD3}"/>
              </a:ext>
            </a:extLst>
          </p:cNvPr>
          <p:cNvSpPr txBox="1"/>
          <p:nvPr/>
        </p:nvSpPr>
        <p:spPr>
          <a:xfrm>
            <a:off x="945092" y="1545949"/>
            <a:ext cx="11246908" cy="523220"/>
          </a:xfrm>
          <a:prstGeom prst="rect">
            <a:avLst/>
          </a:prstGeom>
          <a:noFill/>
        </p:spPr>
        <p:txBody>
          <a:bodyPr wrap="square" rtlCol="0">
            <a:spAutoFit/>
          </a:bodyPr>
          <a:lstStyle/>
          <a:p>
            <a:r>
              <a:rPr lang="en-US" sz="2800" b="1" dirty="0">
                <a:solidFill>
                  <a:srgbClr val="8FBE30"/>
                </a:solidFill>
                <a:latin typeface="Arial" charset="0"/>
                <a:ea typeface="Arial" charset="0"/>
                <a:cs typeface="Arial" charset="0"/>
              </a:rPr>
              <a:t>Quickly discover, control, manage, &amp; protect privileged accounts</a:t>
            </a:r>
          </a:p>
        </p:txBody>
      </p:sp>
      <p:cxnSp>
        <p:nvCxnSpPr>
          <p:cNvPr id="42" name="Straight Arrow Connector 41">
            <a:extLst>
              <a:ext uri="{FF2B5EF4-FFF2-40B4-BE49-F238E27FC236}">
                <a16:creationId xmlns:a16="http://schemas.microsoft.com/office/drawing/2014/main" xmlns="" id="{432F6178-9C35-4B15-B3AF-77105990F411}"/>
              </a:ext>
            </a:extLst>
          </p:cNvPr>
          <p:cNvCxnSpPr>
            <a:cxnSpLocks/>
          </p:cNvCxnSpPr>
          <p:nvPr/>
        </p:nvCxnSpPr>
        <p:spPr>
          <a:xfrm>
            <a:off x="1992354" y="3264166"/>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xmlns="" id="{48E48FF9-032D-4F0B-8AC0-237B609807BA}"/>
              </a:ext>
            </a:extLst>
          </p:cNvPr>
          <p:cNvCxnSpPr>
            <a:cxnSpLocks/>
          </p:cNvCxnSpPr>
          <p:nvPr/>
        </p:nvCxnSpPr>
        <p:spPr>
          <a:xfrm>
            <a:off x="4328805" y="3266069"/>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xmlns="" id="{68F23C82-F42E-49B6-8DEB-B7CABB42808B}"/>
              </a:ext>
            </a:extLst>
          </p:cNvPr>
          <p:cNvCxnSpPr>
            <a:cxnSpLocks/>
          </p:cNvCxnSpPr>
          <p:nvPr/>
        </p:nvCxnSpPr>
        <p:spPr>
          <a:xfrm>
            <a:off x="6583451" y="3276358"/>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xmlns="" id="{D8179F71-71AF-499C-8164-048589AFCD2A}"/>
              </a:ext>
            </a:extLst>
          </p:cNvPr>
          <p:cNvCxnSpPr>
            <a:cxnSpLocks/>
          </p:cNvCxnSpPr>
          <p:nvPr/>
        </p:nvCxnSpPr>
        <p:spPr>
          <a:xfrm>
            <a:off x="8883326" y="3278261"/>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9DEE0E3C-B8D9-41A3-B070-E1D1D431CC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90209" y="2748860"/>
            <a:ext cx="1079194" cy="1079194"/>
          </a:xfrm>
          <a:prstGeom prst="rect">
            <a:avLst/>
          </a:prstGeom>
        </p:spPr>
      </p:pic>
    </p:spTree>
    <p:extLst>
      <p:ext uri="{BB962C8B-B14F-4D97-AF65-F5344CB8AC3E}">
        <p14:creationId xmlns:p14="http://schemas.microsoft.com/office/powerpoint/2010/main" val="10482281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099"/>
            <a:ext cx="12192000" cy="6858000"/>
          </a:xfrm>
          <a:prstGeom prst="rect">
            <a:avLst/>
          </a:prstGeom>
          <a:ln>
            <a:noFill/>
          </a:ln>
        </p:spPr>
      </p:pic>
      <p:pic>
        <p:nvPicPr>
          <p:cNvPr id="39" name="Picture 38"/>
          <p:cNvPicPr>
            <a:picLocks noChangeAspect="1"/>
          </p:cNvPicPr>
          <p:nvPr/>
        </p:nvPicPr>
        <p:blipFill rotWithShape="1">
          <a:blip r:embed="rId4">
            <a:extLst>
              <a:ext uri="{28A0092B-C50C-407E-A947-70E740481C1C}">
                <a14:useLocalDpi xmlns:a14="http://schemas.microsoft.com/office/drawing/2010/main" val="0"/>
              </a:ext>
            </a:extLst>
          </a:blip>
          <a:srcRect l="21460"/>
          <a:stretch/>
        </p:blipFill>
        <p:spPr>
          <a:xfrm>
            <a:off x="0" y="-66368"/>
            <a:ext cx="12192000" cy="3341823"/>
          </a:xfrm>
          <a:prstGeom prst="rect">
            <a:avLst/>
          </a:prstGeom>
        </p:spPr>
      </p:pic>
      <p:sp>
        <p:nvSpPr>
          <p:cNvPr id="8" name="Content Placeholder 2"/>
          <p:cNvSpPr>
            <a:spLocks noGrp="1"/>
          </p:cNvSpPr>
          <p:nvPr>
            <p:ph idx="1"/>
          </p:nvPr>
        </p:nvSpPr>
        <p:spPr>
          <a:xfrm>
            <a:off x="940315" y="966787"/>
            <a:ext cx="8814103" cy="1003190"/>
          </a:xfrm>
        </p:spPr>
        <p:txBody>
          <a:bodyPr>
            <a:normAutofit/>
          </a:bodyPr>
          <a:lstStyle/>
          <a:p>
            <a:pPr marL="0" indent="0">
              <a:buNone/>
            </a:pPr>
            <a:r>
              <a:rPr lang="en-US" sz="4800" b="1" dirty="0">
                <a:solidFill>
                  <a:schemeClr val="bg1"/>
                </a:solidFill>
                <a:latin typeface="Arial" charset="0"/>
                <a:ea typeface="Arial" charset="0"/>
                <a:cs typeface="Arial" charset="0"/>
              </a:rPr>
              <a:t>Privilege Manager</a:t>
            </a:r>
          </a:p>
        </p:txBody>
      </p:sp>
      <p:sp>
        <p:nvSpPr>
          <p:cNvPr id="18" name="TextBox 17"/>
          <p:cNvSpPr txBox="1"/>
          <p:nvPr/>
        </p:nvSpPr>
        <p:spPr>
          <a:xfrm>
            <a:off x="380483" y="4617596"/>
            <a:ext cx="2209414"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Use Secret Server to remove administrative accounts</a:t>
            </a:r>
          </a:p>
        </p:txBody>
      </p:sp>
      <p:sp>
        <p:nvSpPr>
          <p:cNvPr id="19" name="TextBox 18"/>
          <p:cNvSpPr txBox="1"/>
          <p:nvPr/>
        </p:nvSpPr>
        <p:spPr>
          <a:xfrm>
            <a:off x="2631705" y="4594879"/>
            <a:ext cx="2335435"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Deploy agents to discover and inventory endpoint app and processes</a:t>
            </a:r>
          </a:p>
        </p:txBody>
      </p:sp>
      <p:sp>
        <p:nvSpPr>
          <p:cNvPr id="30" name="TextBox 29"/>
          <p:cNvSpPr txBox="1"/>
          <p:nvPr/>
        </p:nvSpPr>
        <p:spPr>
          <a:xfrm>
            <a:off x="945092" y="1545949"/>
            <a:ext cx="10967736" cy="523220"/>
          </a:xfrm>
          <a:prstGeom prst="rect">
            <a:avLst/>
          </a:prstGeom>
          <a:noFill/>
        </p:spPr>
        <p:txBody>
          <a:bodyPr wrap="square" rtlCol="0">
            <a:spAutoFit/>
          </a:bodyPr>
          <a:lstStyle/>
          <a:p>
            <a:r>
              <a:rPr lang="en-US" sz="2800" b="1" dirty="0">
                <a:solidFill>
                  <a:srgbClr val="8FBE30"/>
                </a:solidFill>
                <a:latin typeface="Arial" charset="0"/>
                <a:ea typeface="Arial" charset="0"/>
                <a:cs typeface="Arial" charset="0"/>
              </a:rPr>
              <a:t>Ease the burden of removing administrative credentials.</a:t>
            </a:r>
          </a:p>
        </p:txBody>
      </p:sp>
      <p:sp>
        <p:nvSpPr>
          <p:cNvPr id="66" name="TextBox 65"/>
          <p:cNvSpPr txBox="1"/>
          <p:nvPr/>
        </p:nvSpPr>
        <p:spPr>
          <a:xfrm>
            <a:off x="5008948" y="4627727"/>
            <a:ext cx="2225533"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Create simple app  whitelisting &amp; control policies</a:t>
            </a:r>
          </a:p>
        </p:txBody>
      </p:sp>
      <p:sp>
        <p:nvSpPr>
          <p:cNvPr id="67" name="TextBox 66"/>
          <p:cNvSpPr txBox="1"/>
          <p:nvPr/>
        </p:nvSpPr>
        <p:spPr>
          <a:xfrm>
            <a:off x="7235113" y="4640905"/>
            <a:ext cx="2467876"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Add system rights policies – allowing standard users to add printers</a:t>
            </a:r>
          </a:p>
        </p:txBody>
      </p:sp>
      <p:sp>
        <p:nvSpPr>
          <p:cNvPr id="61" name="TextBox 60"/>
          <p:cNvSpPr txBox="1"/>
          <p:nvPr/>
        </p:nvSpPr>
        <p:spPr>
          <a:xfrm>
            <a:off x="9656882" y="4600112"/>
            <a:ext cx="2160462" cy="738664"/>
          </a:xfrm>
          <a:prstGeom prst="rect">
            <a:avLst/>
          </a:prstGeom>
          <a:noFill/>
        </p:spPr>
        <p:txBody>
          <a:bodyPr wrap="square" rtlCol="0">
            <a:spAutoFit/>
          </a:bodyPr>
          <a:lstStyle/>
          <a:p>
            <a:pPr algn="ctr"/>
            <a:r>
              <a:rPr lang="en-US" sz="1400" dirty="0">
                <a:solidFill>
                  <a:schemeClr val="tx1">
                    <a:lumMod val="85000"/>
                    <a:lumOff val="15000"/>
                  </a:schemeClr>
                </a:solidFill>
                <a:latin typeface="Arial" charset="0"/>
                <a:ea typeface="Arial" charset="0"/>
                <a:cs typeface="Arial" charset="0"/>
              </a:rPr>
              <a:t>Implement privilege elevation / reduction for apps</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2243" y="2757300"/>
            <a:ext cx="1052447" cy="1052447"/>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5857" y="2730177"/>
            <a:ext cx="1079570" cy="1079570"/>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70907" y="2747495"/>
            <a:ext cx="1026637" cy="1026637"/>
          </a:xfrm>
          <a:prstGeom prst="rect">
            <a:avLst/>
          </a:prstGeom>
        </p:spPr>
      </p:pic>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23024" y="2729827"/>
            <a:ext cx="1080271" cy="1080271"/>
          </a:xfrm>
          <a:prstGeom prst="rect">
            <a:avLst/>
          </a:prstGeom>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01275" y="2738423"/>
            <a:ext cx="1063078" cy="1063078"/>
          </a:xfrm>
          <a:prstGeom prst="rect">
            <a:avLst/>
          </a:prstGeom>
        </p:spPr>
      </p:pic>
      <p:cxnSp>
        <p:nvCxnSpPr>
          <p:cNvPr id="27" name="Straight Arrow Connector 26">
            <a:extLst>
              <a:ext uri="{FF2B5EF4-FFF2-40B4-BE49-F238E27FC236}">
                <a16:creationId xmlns:a16="http://schemas.microsoft.com/office/drawing/2014/main" xmlns="" id="{86753ED7-8BB3-4344-B171-F06B52C7AC7E}"/>
              </a:ext>
            </a:extLst>
          </p:cNvPr>
          <p:cNvCxnSpPr>
            <a:cxnSpLocks/>
          </p:cNvCxnSpPr>
          <p:nvPr/>
        </p:nvCxnSpPr>
        <p:spPr>
          <a:xfrm>
            <a:off x="1992354" y="3264166"/>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xmlns="" id="{D0FC3245-2B21-4B57-BFC3-86CACE7A3483}"/>
              </a:ext>
            </a:extLst>
          </p:cNvPr>
          <p:cNvCxnSpPr>
            <a:cxnSpLocks/>
          </p:cNvCxnSpPr>
          <p:nvPr/>
        </p:nvCxnSpPr>
        <p:spPr>
          <a:xfrm>
            <a:off x="4327789" y="3266069"/>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xmlns="" id="{9D6AA948-20DB-4033-9416-7F4407DB6F65}"/>
              </a:ext>
            </a:extLst>
          </p:cNvPr>
          <p:cNvCxnSpPr>
            <a:cxnSpLocks/>
          </p:cNvCxnSpPr>
          <p:nvPr/>
        </p:nvCxnSpPr>
        <p:spPr>
          <a:xfrm>
            <a:off x="6621043" y="3276358"/>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5F12F1FF-6BCE-458D-BD3A-E148970AD003}"/>
              </a:ext>
            </a:extLst>
          </p:cNvPr>
          <p:cNvCxnSpPr>
            <a:cxnSpLocks/>
          </p:cNvCxnSpPr>
          <p:nvPr/>
        </p:nvCxnSpPr>
        <p:spPr>
          <a:xfrm>
            <a:off x="8883326" y="3278261"/>
            <a:ext cx="1098839" cy="0"/>
          </a:xfrm>
          <a:prstGeom prst="straightConnector1">
            <a:avLst/>
          </a:prstGeom>
          <a:ln w="88900">
            <a:solidFill>
              <a:srgbClr val="80BB0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xmlns="" id="{E33BFB78-5D6F-4CAB-8040-CD18E538E190}"/>
              </a:ext>
            </a:extLst>
          </p:cNvPr>
          <p:cNvSpPr txBox="1"/>
          <p:nvPr/>
        </p:nvSpPr>
        <p:spPr>
          <a:xfrm>
            <a:off x="461380" y="3941844"/>
            <a:ext cx="2142867" cy="646331"/>
          </a:xfrm>
          <a:prstGeom prst="rect">
            <a:avLst/>
          </a:prstGeom>
          <a:noFill/>
        </p:spPr>
        <p:txBody>
          <a:bodyPr wrap="square" rtlCol="0">
            <a:spAutoFit/>
          </a:bodyPr>
          <a:lstStyle/>
          <a:p>
            <a:pPr algn="ctr"/>
            <a:r>
              <a:rPr lang="en-US" b="1" dirty="0">
                <a:latin typeface="Arial" charset="0"/>
                <a:ea typeface="Arial" charset="0"/>
                <a:cs typeface="Arial" charset="0"/>
              </a:rPr>
              <a:t>REMOVE ACCOUNTS</a:t>
            </a:r>
          </a:p>
        </p:txBody>
      </p:sp>
      <p:sp>
        <p:nvSpPr>
          <p:cNvPr id="32" name="TextBox 31">
            <a:extLst>
              <a:ext uri="{FF2B5EF4-FFF2-40B4-BE49-F238E27FC236}">
                <a16:creationId xmlns:a16="http://schemas.microsoft.com/office/drawing/2014/main" xmlns="" id="{D0C260A8-F1B1-4EA8-B4F3-6445A9485F5F}"/>
              </a:ext>
            </a:extLst>
          </p:cNvPr>
          <p:cNvSpPr txBox="1"/>
          <p:nvPr/>
        </p:nvSpPr>
        <p:spPr>
          <a:xfrm>
            <a:off x="2723565" y="3946574"/>
            <a:ext cx="2142867" cy="646331"/>
          </a:xfrm>
          <a:prstGeom prst="rect">
            <a:avLst/>
          </a:prstGeom>
          <a:noFill/>
        </p:spPr>
        <p:txBody>
          <a:bodyPr wrap="square" rtlCol="0">
            <a:spAutoFit/>
          </a:bodyPr>
          <a:lstStyle/>
          <a:p>
            <a:pPr algn="ctr"/>
            <a:r>
              <a:rPr lang="en-US" b="1" dirty="0">
                <a:latin typeface="Arial" charset="0"/>
                <a:ea typeface="Arial" charset="0"/>
                <a:cs typeface="Arial" charset="0"/>
              </a:rPr>
              <a:t>DEPLOY</a:t>
            </a:r>
          </a:p>
          <a:p>
            <a:pPr algn="ctr"/>
            <a:r>
              <a:rPr lang="en-US" b="1" dirty="0">
                <a:latin typeface="Arial" charset="0"/>
                <a:ea typeface="Arial" charset="0"/>
                <a:cs typeface="Arial" charset="0"/>
              </a:rPr>
              <a:t>AGENTS</a:t>
            </a:r>
          </a:p>
        </p:txBody>
      </p:sp>
      <p:sp>
        <p:nvSpPr>
          <p:cNvPr id="33" name="TextBox 32">
            <a:extLst>
              <a:ext uri="{FF2B5EF4-FFF2-40B4-BE49-F238E27FC236}">
                <a16:creationId xmlns:a16="http://schemas.microsoft.com/office/drawing/2014/main" xmlns="" id="{5D32415E-D1AF-4339-B15A-7B39D5F2AF6E}"/>
              </a:ext>
            </a:extLst>
          </p:cNvPr>
          <p:cNvSpPr txBox="1"/>
          <p:nvPr/>
        </p:nvSpPr>
        <p:spPr>
          <a:xfrm>
            <a:off x="5049410" y="3948548"/>
            <a:ext cx="2142867" cy="646331"/>
          </a:xfrm>
          <a:prstGeom prst="rect">
            <a:avLst/>
          </a:prstGeom>
          <a:noFill/>
        </p:spPr>
        <p:txBody>
          <a:bodyPr wrap="square" rtlCol="0">
            <a:spAutoFit/>
          </a:bodyPr>
          <a:lstStyle/>
          <a:p>
            <a:pPr algn="ctr"/>
            <a:r>
              <a:rPr lang="en-US" b="1" dirty="0">
                <a:latin typeface="Arial" charset="0"/>
                <a:ea typeface="Arial" charset="0"/>
                <a:cs typeface="Arial" charset="0"/>
              </a:rPr>
              <a:t>ADD </a:t>
            </a:r>
          </a:p>
          <a:p>
            <a:pPr algn="ctr"/>
            <a:r>
              <a:rPr lang="en-US" b="1" dirty="0">
                <a:latin typeface="Arial" charset="0"/>
                <a:ea typeface="Arial" charset="0"/>
                <a:cs typeface="Arial" charset="0"/>
              </a:rPr>
              <a:t>CONTROLS</a:t>
            </a:r>
          </a:p>
        </p:txBody>
      </p:sp>
      <p:sp>
        <p:nvSpPr>
          <p:cNvPr id="34" name="TextBox 33">
            <a:extLst>
              <a:ext uri="{FF2B5EF4-FFF2-40B4-BE49-F238E27FC236}">
                <a16:creationId xmlns:a16="http://schemas.microsoft.com/office/drawing/2014/main" xmlns="" id="{0E04A3FC-1619-4088-983A-153C0DE9876E}"/>
              </a:ext>
            </a:extLst>
          </p:cNvPr>
          <p:cNvSpPr txBox="1"/>
          <p:nvPr/>
        </p:nvSpPr>
        <p:spPr>
          <a:xfrm>
            <a:off x="7315183" y="3953781"/>
            <a:ext cx="2142867" cy="646331"/>
          </a:xfrm>
          <a:prstGeom prst="rect">
            <a:avLst/>
          </a:prstGeom>
          <a:noFill/>
        </p:spPr>
        <p:txBody>
          <a:bodyPr wrap="square" rtlCol="0">
            <a:spAutoFit/>
          </a:bodyPr>
          <a:lstStyle/>
          <a:p>
            <a:pPr algn="ctr"/>
            <a:r>
              <a:rPr lang="en-US" b="1" dirty="0">
                <a:latin typeface="Arial" charset="0"/>
                <a:ea typeface="Arial" charset="0"/>
                <a:cs typeface="Arial" charset="0"/>
              </a:rPr>
              <a:t>APPLY </a:t>
            </a:r>
          </a:p>
          <a:p>
            <a:pPr algn="ctr"/>
            <a:r>
              <a:rPr lang="en-US" b="1" dirty="0">
                <a:latin typeface="Arial" charset="0"/>
                <a:ea typeface="Arial" charset="0"/>
                <a:cs typeface="Arial" charset="0"/>
              </a:rPr>
              <a:t>POLICY</a:t>
            </a:r>
          </a:p>
        </p:txBody>
      </p:sp>
      <p:sp>
        <p:nvSpPr>
          <p:cNvPr id="35" name="TextBox 34">
            <a:extLst>
              <a:ext uri="{FF2B5EF4-FFF2-40B4-BE49-F238E27FC236}">
                <a16:creationId xmlns:a16="http://schemas.microsoft.com/office/drawing/2014/main" xmlns="" id="{715F6EC2-6308-4DFC-AF6C-7D77A5919EE6}"/>
              </a:ext>
            </a:extLst>
          </p:cNvPr>
          <p:cNvSpPr txBox="1"/>
          <p:nvPr/>
        </p:nvSpPr>
        <p:spPr>
          <a:xfrm>
            <a:off x="9591725" y="3948548"/>
            <a:ext cx="2142867" cy="646331"/>
          </a:xfrm>
          <a:prstGeom prst="rect">
            <a:avLst/>
          </a:prstGeom>
          <a:noFill/>
        </p:spPr>
        <p:txBody>
          <a:bodyPr wrap="square" rtlCol="0">
            <a:spAutoFit/>
          </a:bodyPr>
          <a:lstStyle/>
          <a:p>
            <a:pPr algn="ctr"/>
            <a:r>
              <a:rPr lang="en-US" b="1" dirty="0">
                <a:latin typeface="Arial" charset="0"/>
                <a:ea typeface="Arial" charset="0"/>
                <a:cs typeface="Arial" charset="0"/>
              </a:rPr>
              <a:t>ADJUST PRIVILEGE</a:t>
            </a:r>
          </a:p>
        </p:txBody>
      </p:sp>
    </p:spTree>
    <p:extLst>
      <p:ext uri="{BB962C8B-B14F-4D97-AF65-F5344CB8AC3E}">
        <p14:creationId xmlns:p14="http://schemas.microsoft.com/office/powerpoint/2010/main" val="3634199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7CB8ADB0-8BE4-4084-99AB-4C4705226477}"/>
              </a:ext>
            </a:extLst>
          </p:cNvPr>
          <p:cNvSpPr txBox="1">
            <a:spLocks/>
          </p:cNvSpPr>
          <p:nvPr/>
        </p:nvSpPr>
        <p:spPr>
          <a:xfrm>
            <a:off x="700368" y="400437"/>
            <a:ext cx="8700654" cy="714375"/>
          </a:xfrm>
          <a:prstGeom prst="rect">
            <a:avLst/>
          </a:prstGeom>
        </p:spPr>
        <p:txBody>
          <a:bodyPr lIns="82272" tIns="41137" rIns="82272" bIns="41137"/>
          <a:lstStyle>
            <a:lvl1pPr algn="l" defTabSz="457200" rtl="0" eaLnBrk="1" latinLnBrk="0" hangingPunct="1">
              <a:spcBef>
                <a:spcPct val="0"/>
              </a:spcBef>
              <a:buNone/>
              <a:defRPr sz="4400" kern="1200">
                <a:solidFill>
                  <a:schemeClr val="tx1"/>
                </a:solidFill>
                <a:latin typeface="+mj-lt"/>
                <a:ea typeface="+mj-ea"/>
                <a:cs typeface="+mj-cs"/>
              </a:defRPr>
            </a:lvl1pPr>
          </a:lstStyle>
          <a:p>
            <a:r>
              <a:rPr lang="en-US" sz="2970" b="1" cap="all" dirty="0">
                <a:solidFill>
                  <a:srgbClr val="80BB01"/>
                </a:solidFill>
                <a:latin typeface="Open Sans Light" panose="020B0306030504020204" pitchFamily="34" charset="0"/>
                <a:ea typeface="Open Sans Light" panose="020B0306030504020204" pitchFamily="34" charset="0"/>
                <a:cs typeface="Open Sans Light" panose="020B0306030504020204" pitchFamily="34" charset="0"/>
              </a:rPr>
              <a:t>Key Use Case – GDPR - RODO - Data protection principles:</a:t>
            </a:r>
          </a:p>
          <a:p>
            <a:r>
              <a:rPr lang="en-US" sz="2970" b="1" cap="all" dirty="0">
                <a:solidFill>
                  <a:prstClr val="black"/>
                </a:solidFill>
                <a:latin typeface="Open Sans" panose="020B0606030504020204" pitchFamily="34" charset="0"/>
                <a:ea typeface="Open Sans" panose="020B0606030504020204" pitchFamily="34" charset="0"/>
                <a:cs typeface="Open Sans" panose="020B0606030504020204" pitchFamily="34" charset="0"/>
              </a:rPr>
              <a:t>MUST protect privileged accounts</a:t>
            </a:r>
          </a:p>
        </p:txBody>
      </p:sp>
      <p:pic>
        <p:nvPicPr>
          <p:cNvPr id="5" name="Picture 4">
            <a:extLst>
              <a:ext uri="{FF2B5EF4-FFF2-40B4-BE49-F238E27FC236}">
                <a16:creationId xmlns:a16="http://schemas.microsoft.com/office/drawing/2014/main" xmlns="" id="{47E58E02-AAA5-41BA-A86A-321940E9CEAE}"/>
              </a:ext>
            </a:extLst>
          </p:cNvPr>
          <p:cNvPicPr>
            <a:picLocks noChangeAspect="1"/>
          </p:cNvPicPr>
          <p:nvPr/>
        </p:nvPicPr>
        <p:blipFill>
          <a:blip r:embed="rId2"/>
          <a:stretch>
            <a:fillRect/>
          </a:stretch>
        </p:blipFill>
        <p:spPr>
          <a:xfrm>
            <a:off x="1456818" y="2463005"/>
            <a:ext cx="2187702" cy="2187702"/>
          </a:xfrm>
          <a:prstGeom prst="rect">
            <a:avLst/>
          </a:prstGeom>
        </p:spPr>
      </p:pic>
      <p:pic>
        <p:nvPicPr>
          <p:cNvPr id="6" name="Picture 5">
            <a:extLst>
              <a:ext uri="{FF2B5EF4-FFF2-40B4-BE49-F238E27FC236}">
                <a16:creationId xmlns:a16="http://schemas.microsoft.com/office/drawing/2014/main" xmlns="" id="{7337F459-2AB8-4B87-91B9-D33B5DEAED3F}"/>
              </a:ext>
            </a:extLst>
          </p:cNvPr>
          <p:cNvPicPr>
            <a:picLocks noChangeAspect="1"/>
          </p:cNvPicPr>
          <p:nvPr/>
        </p:nvPicPr>
        <p:blipFill>
          <a:blip r:embed="rId3"/>
          <a:stretch>
            <a:fillRect/>
          </a:stretch>
        </p:blipFill>
        <p:spPr>
          <a:xfrm>
            <a:off x="3793155" y="2484391"/>
            <a:ext cx="2343150" cy="2343150"/>
          </a:xfrm>
          <a:prstGeom prst="rect">
            <a:avLst/>
          </a:prstGeom>
        </p:spPr>
      </p:pic>
      <p:pic>
        <p:nvPicPr>
          <p:cNvPr id="7" name="Picture 6">
            <a:extLst>
              <a:ext uri="{FF2B5EF4-FFF2-40B4-BE49-F238E27FC236}">
                <a16:creationId xmlns:a16="http://schemas.microsoft.com/office/drawing/2014/main" xmlns="" id="{65E66308-6144-4693-86C0-D670CACA74C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08453" y="2375045"/>
            <a:ext cx="2155502" cy="2155502"/>
          </a:xfrm>
          <a:prstGeom prst="rect">
            <a:avLst/>
          </a:prstGeom>
        </p:spPr>
      </p:pic>
      <p:sp>
        <p:nvSpPr>
          <p:cNvPr id="8" name="TextBox 7">
            <a:extLst>
              <a:ext uri="{FF2B5EF4-FFF2-40B4-BE49-F238E27FC236}">
                <a16:creationId xmlns:a16="http://schemas.microsoft.com/office/drawing/2014/main" xmlns="" id="{A6E3AAB4-2A6D-41E9-BEEA-B463D63A916F}"/>
              </a:ext>
            </a:extLst>
          </p:cNvPr>
          <p:cNvSpPr txBox="1"/>
          <p:nvPr/>
        </p:nvSpPr>
        <p:spPr>
          <a:xfrm>
            <a:off x="1831899" y="4426226"/>
            <a:ext cx="1486767" cy="300082"/>
          </a:xfrm>
          <a:prstGeom prst="rect">
            <a:avLst/>
          </a:prstGeom>
          <a:noFill/>
        </p:spPr>
        <p:txBody>
          <a:bodyPr wrap="square" rtlCol="0">
            <a:spAutoFit/>
          </a:bodyPr>
          <a:lstStyle/>
          <a:p>
            <a:pPr algn="ctr" defTabSz="685800"/>
            <a:r>
              <a:rPr lang="en-US" sz="1350" b="1" dirty="0">
                <a:solidFill>
                  <a:prstClr val="black"/>
                </a:solidFill>
                <a:latin typeface="Open Sans"/>
              </a:rPr>
              <a:t>EU Citizens</a:t>
            </a:r>
          </a:p>
        </p:txBody>
      </p:sp>
      <p:sp>
        <p:nvSpPr>
          <p:cNvPr id="9" name="TextBox 8">
            <a:extLst>
              <a:ext uri="{FF2B5EF4-FFF2-40B4-BE49-F238E27FC236}">
                <a16:creationId xmlns:a16="http://schemas.microsoft.com/office/drawing/2014/main" xmlns="" id="{D959BC07-103C-40B2-9F02-3C694D0282AB}"/>
              </a:ext>
            </a:extLst>
          </p:cNvPr>
          <p:cNvSpPr txBox="1"/>
          <p:nvPr/>
        </p:nvSpPr>
        <p:spPr>
          <a:xfrm>
            <a:off x="4133591" y="4426226"/>
            <a:ext cx="1662278" cy="300082"/>
          </a:xfrm>
          <a:prstGeom prst="rect">
            <a:avLst/>
          </a:prstGeom>
          <a:noFill/>
        </p:spPr>
        <p:txBody>
          <a:bodyPr wrap="square" rtlCol="0">
            <a:spAutoFit/>
          </a:bodyPr>
          <a:lstStyle/>
          <a:p>
            <a:pPr algn="ctr" defTabSz="685800"/>
            <a:r>
              <a:rPr lang="en-US" sz="1350" b="1" dirty="0">
                <a:solidFill>
                  <a:prstClr val="black"/>
                </a:solidFill>
                <a:latin typeface="Open Sans"/>
              </a:rPr>
              <a:t>Personal Data (PII)</a:t>
            </a:r>
          </a:p>
        </p:txBody>
      </p:sp>
      <p:sp>
        <p:nvSpPr>
          <p:cNvPr id="10" name="TextBox 9">
            <a:extLst>
              <a:ext uri="{FF2B5EF4-FFF2-40B4-BE49-F238E27FC236}">
                <a16:creationId xmlns:a16="http://schemas.microsoft.com/office/drawing/2014/main" xmlns="" id="{F439EEAF-3AC9-4190-AEB3-75847AF094A8}"/>
              </a:ext>
            </a:extLst>
          </p:cNvPr>
          <p:cNvSpPr txBox="1"/>
          <p:nvPr/>
        </p:nvSpPr>
        <p:spPr>
          <a:xfrm>
            <a:off x="6287231" y="4426226"/>
            <a:ext cx="1768664" cy="300082"/>
          </a:xfrm>
          <a:prstGeom prst="rect">
            <a:avLst/>
          </a:prstGeom>
          <a:noFill/>
        </p:spPr>
        <p:txBody>
          <a:bodyPr wrap="square" rtlCol="0">
            <a:spAutoFit/>
          </a:bodyPr>
          <a:lstStyle/>
          <a:p>
            <a:pPr algn="ctr" defTabSz="685800"/>
            <a:r>
              <a:rPr lang="en-US" sz="1350" b="1">
                <a:solidFill>
                  <a:prstClr val="black"/>
                </a:solidFill>
                <a:latin typeface="Open Sans"/>
              </a:rPr>
              <a:t>Privileged Accounts</a:t>
            </a:r>
            <a:endParaRPr lang="en-US" sz="1350" b="1" dirty="0">
              <a:solidFill>
                <a:prstClr val="black"/>
              </a:solidFill>
              <a:latin typeface="Open Sans"/>
            </a:endParaRPr>
          </a:p>
        </p:txBody>
      </p:sp>
      <p:sp>
        <p:nvSpPr>
          <p:cNvPr id="11" name="TextBox 10">
            <a:extLst>
              <a:ext uri="{FF2B5EF4-FFF2-40B4-BE49-F238E27FC236}">
                <a16:creationId xmlns:a16="http://schemas.microsoft.com/office/drawing/2014/main" xmlns="" id="{D5BF6A29-AA7A-445B-A3FC-ED7CA58862F7}"/>
              </a:ext>
            </a:extLst>
          </p:cNvPr>
          <p:cNvSpPr txBox="1"/>
          <p:nvPr/>
        </p:nvSpPr>
        <p:spPr>
          <a:xfrm>
            <a:off x="8425616" y="4430602"/>
            <a:ext cx="2017941" cy="507831"/>
          </a:xfrm>
          <a:prstGeom prst="rect">
            <a:avLst/>
          </a:prstGeom>
          <a:noFill/>
        </p:spPr>
        <p:txBody>
          <a:bodyPr wrap="square" rtlCol="0">
            <a:spAutoFit/>
          </a:bodyPr>
          <a:lstStyle/>
          <a:p>
            <a:pPr algn="ctr" defTabSz="685800"/>
            <a:r>
              <a:rPr lang="en-US" sz="1350" b="1" dirty="0">
                <a:solidFill>
                  <a:prstClr val="black"/>
                </a:solidFill>
                <a:latin typeface="Open Sans"/>
              </a:rPr>
              <a:t>Privileged Account</a:t>
            </a:r>
          </a:p>
          <a:p>
            <a:pPr algn="ctr" defTabSz="685800"/>
            <a:r>
              <a:rPr lang="en-US" sz="1350" b="1" dirty="0">
                <a:solidFill>
                  <a:prstClr val="black"/>
                </a:solidFill>
                <a:latin typeface="Open Sans"/>
              </a:rPr>
              <a:t>Management</a:t>
            </a:r>
          </a:p>
        </p:txBody>
      </p:sp>
      <p:sp>
        <p:nvSpPr>
          <p:cNvPr id="12" name="Equal 19">
            <a:extLst>
              <a:ext uri="{FF2B5EF4-FFF2-40B4-BE49-F238E27FC236}">
                <a16:creationId xmlns:a16="http://schemas.microsoft.com/office/drawing/2014/main" xmlns="" id="{F23B05FA-1A24-40B2-9B1E-F883BF12E10F}"/>
              </a:ext>
            </a:extLst>
          </p:cNvPr>
          <p:cNvSpPr/>
          <p:nvPr/>
        </p:nvSpPr>
        <p:spPr>
          <a:xfrm>
            <a:off x="3481259" y="3164970"/>
            <a:ext cx="273504" cy="391886"/>
          </a:xfrm>
          <a:prstGeom prst="mathEqual">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72B106"/>
              </a:solidFill>
            </a:endParaRPr>
          </a:p>
        </p:txBody>
      </p:sp>
      <p:pic>
        <p:nvPicPr>
          <p:cNvPr id="13" name="Picture 12">
            <a:extLst>
              <a:ext uri="{FF2B5EF4-FFF2-40B4-BE49-F238E27FC236}">
                <a16:creationId xmlns:a16="http://schemas.microsoft.com/office/drawing/2014/main" xmlns="" id="{1F7F7A4E-3EB2-4259-AE86-BCAC252E607E}"/>
              </a:ext>
            </a:extLst>
          </p:cNvPr>
          <p:cNvPicPr>
            <a:picLocks noChangeAspect="1"/>
          </p:cNvPicPr>
          <p:nvPr/>
        </p:nvPicPr>
        <p:blipFill>
          <a:blip r:embed="rId5"/>
          <a:stretch>
            <a:fillRect/>
          </a:stretch>
        </p:blipFill>
        <p:spPr>
          <a:xfrm>
            <a:off x="6096000" y="2275100"/>
            <a:ext cx="2151126" cy="2151126"/>
          </a:xfrm>
          <a:prstGeom prst="rect">
            <a:avLst/>
          </a:prstGeom>
        </p:spPr>
      </p:pic>
      <p:sp>
        <p:nvSpPr>
          <p:cNvPr id="14" name="Equal 19">
            <a:extLst>
              <a:ext uri="{FF2B5EF4-FFF2-40B4-BE49-F238E27FC236}">
                <a16:creationId xmlns:a16="http://schemas.microsoft.com/office/drawing/2014/main" xmlns="" id="{5492A89D-0B92-420F-AC5D-8285EE75A3A5}"/>
              </a:ext>
            </a:extLst>
          </p:cNvPr>
          <p:cNvSpPr/>
          <p:nvPr/>
        </p:nvSpPr>
        <p:spPr>
          <a:xfrm>
            <a:off x="5914302" y="3121427"/>
            <a:ext cx="273504" cy="391886"/>
          </a:xfrm>
          <a:prstGeom prst="mathEqual">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72B106"/>
              </a:solidFill>
            </a:endParaRPr>
          </a:p>
        </p:txBody>
      </p:sp>
      <p:sp>
        <p:nvSpPr>
          <p:cNvPr id="15" name="Equal 19">
            <a:extLst>
              <a:ext uri="{FF2B5EF4-FFF2-40B4-BE49-F238E27FC236}">
                <a16:creationId xmlns:a16="http://schemas.microsoft.com/office/drawing/2014/main" xmlns="" id="{95C85C6E-DA3E-4C42-AB94-3C83D62C6C83}"/>
              </a:ext>
            </a:extLst>
          </p:cNvPr>
          <p:cNvSpPr/>
          <p:nvPr/>
        </p:nvSpPr>
        <p:spPr>
          <a:xfrm>
            <a:off x="8152112" y="3164970"/>
            <a:ext cx="273504" cy="391886"/>
          </a:xfrm>
          <a:prstGeom prst="mathEqual">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72B106"/>
              </a:solidFill>
            </a:endParaRPr>
          </a:p>
        </p:txBody>
      </p:sp>
    </p:spTree>
    <p:extLst>
      <p:ext uri="{BB962C8B-B14F-4D97-AF65-F5344CB8AC3E}">
        <p14:creationId xmlns:p14="http://schemas.microsoft.com/office/powerpoint/2010/main" val="1672916076"/>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0F0DF7B6-C837-4ED8-8AD9-530B97DDD435}"/>
              </a:ext>
            </a:extLst>
          </p:cNvPr>
          <p:cNvSpPr txBox="1">
            <a:spLocks/>
          </p:cNvSpPr>
          <p:nvPr/>
        </p:nvSpPr>
        <p:spPr>
          <a:xfrm>
            <a:off x="443346" y="376564"/>
            <a:ext cx="10927660" cy="1149894"/>
          </a:xfrm>
          <a:prstGeom prst="rect">
            <a:avLst/>
          </a:prstGeom>
        </p:spPr>
        <p:txBody>
          <a:bodyPr lIns="82272" tIns="41137" rIns="82272" bIns="41137"/>
          <a:lstStyle>
            <a:lvl1pPr algn="l" defTabSz="457200" rtl="0" eaLnBrk="1" latinLnBrk="0" hangingPunct="1">
              <a:spcBef>
                <a:spcPct val="0"/>
              </a:spcBef>
              <a:buNone/>
              <a:defRPr sz="4400" kern="1200">
                <a:solidFill>
                  <a:schemeClr val="tx1"/>
                </a:solidFill>
                <a:latin typeface="+mj-lt"/>
                <a:ea typeface="+mj-ea"/>
                <a:cs typeface="+mj-cs"/>
              </a:defRPr>
            </a:lvl1pPr>
          </a:lstStyle>
          <a:p>
            <a:r>
              <a:rPr lang="en-US" sz="2970" b="1" cap="all" dirty="0">
                <a:solidFill>
                  <a:srgbClr val="92D050"/>
                </a:solidFill>
                <a:latin typeface="Open Sans Light" panose="020B0306030504020204" pitchFamily="34" charset="0"/>
                <a:ea typeface="Open Sans Light" panose="020B0306030504020204" pitchFamily="34" charset="0"/>
                <a:cs typeface="Open Sans Light" panose="020B0306030504020204" pitchFamily="34" charset="0"/>
              </a:rPr>
              <a:t>GDPR Data protection principles</a:t>
            </a:r>
          </a:p>
          <a:p>
            <a:r>
              <a:rPr lang="en-US" sz="2970" b="1" cap="all" dirty="0">
                <a:solidFill>
                  <a:srgbClr val="92D050"/>
                </a:solidFill>
                <a:latin typeface="Open Sans" panose="020B0606030504020204" pitchFamily="34" charset="0"/>
                <a:ea typeface="Open Sans" panose="020B0606030504020204" pitchFamily="34" charset="0"/>
                <a:cs typeface="Open Sans" panose="020B0606030504020204" pitchFamily="34" charset="0"/>
              </a:rPr>
              <a:t>protecting privileged accounts</a:t>
            </a:r>
          </a:p>
        </p:txBody>
      </p:sp>
      <p:sp>
        <p:nvSpPr>
          <p:cNvPr id="8" name="Rectangle 7">
            <a:extLst>
              <a:ext uri="{FF2B5EF4-FFF2-40B4-BE49-F238E27FC236}">
                <a16:creationId xmlns:a16="http://schemas.microsoft.com/office/drawing/2014/main" xmlns="" id="{3A3659E2-862D-4D1E-A041-18681C27267A}"/>
              </a:ext>
            </a:extLst>
          </p:cNvPr>
          <p:cNvSpPr/>
          <p:nvPr/>
        </p:nvSpPr>
        <p:spPr>
          <a:xfrm>
            <a:off x="512081" y="1526458"/>
            <a:ext cx="11279253" cy="4638171"/>
          </a:xfrm>
          <a:prstGeom prst="rect">
            <a:avLst/>
          </a:prstGeom>
        </p:spPr>
        <p:txBody>
          <a:bodyPr wrap="square" lIns="82272" tIns="41137" rIns="82272" bIns="41137">
            <a:spAutoFit/>
          </a:bodyPr>
          <a:lstStyle/>
          <a:p>
            <a:pPr>
              <a:lnSpc>
                <a:spcPct val="200000"/>
              </a:lnSpc>
            </a:pPr>
            <a:r>
              <a:rPr lang="en-US" sz="1600" b="1" dirty="0">
                <a:solidFill>
                  <a:srgbClr val="92D050"/>
                </a:solidFill>
                <a:latin typeface="Open Sans Light" panose="020B0306030504020204" pitchFamily="34" charset="0"/>
                <a:ea typeface="Open Sans Light" panose="020B0306030504020204" pitchFamily="34" charset="0"/>
                <a:cs typeface="Open Sans Light" panose="020B0306030504020204" pitchFamily="34" charset="0"/>
              </a:rPr>
              <a:t>Covering </a:t>
            </a:r>
            <a:r>
              <a:rPr lang="en-GB" sz="1600" b="1" dirty="0">
                <a:solidFill>
                  <a:srgbClr val="92D050"/>
                </a:solidFill>
                <a:latin typeface="Open Sans Light" panose="020B0306030504020204" pitchFamily="34" charset="0"/>
                <a:ea typeface="Open Sans Light" panose="020B0306030504020204" pitchFamily="34" charset="0"/>
                <a:cs typeface="Open Sans Light" panose="020B0306030504020204" pitchFamily="34" charset="0"/>
              </a:rPr>
              <a:t>Art. 5 (1) f - Art. 25  or Recital 76</a:t>
            </a:r>
            <a:endParaRPr lang="en-US" sz="1600" b="1" dirty="0">
              <a:solidFill>
                <a:srgbClr val="92D050"/>
              </a:solidFill>
              <a:latin typeface="Open Sans Light" panose="020B0306030504020204" pitchFamily="34" charset="0"/>
              <a:ea typeface="Open Sans Light" panose="020B0306030504020204" pitchFamily="34" charset="0"/>
              <a:cs typeface="Open Sans Light" panose="020B0306030504020204" pitchFamily="34" charset="0"/>
            </a:endParaRPr>
          </a:p>
          <a:p>
            <a:pPr marL="257105" indent="-257105">
              <a:lnSpc>
                <a:spcPct val="200000"/>
              </a:lnSpc>
              <a:buFont typeface="Arial" panose="020B0604020202020204" pitchFamily="34" charset="0"/>
              <a:buChar char="•"/>
            </a:pP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(a) Fairly and lawfully processed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RECORD AND MONITOR SESSIONS</a:t>
            </a:r>
          </a:p>
          <a:p>
            <a:pPr marL="257105" indent="-257105">
              <a:lnSpc>
                <a:spcPct val="200000"/>
              </a:lnSpc>
              <a:buFont typeface="Arial" panose="020B0604020202020204" pitchFamily="34" charset="0"/>
              <a:buChar char="•"/>
            </a:pPr>
            <a:r>
              <a:rPr lang="de-DE"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(b) Obtained only for specified purposes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RECORD AND MONITOR SESSIONS</a:t>
            </a:r>
          </a:p>
          <a:p>
            <a:pPr marL="257105" indent="-257105">
              <a:lnSpc>
                <a:spcPct val="200000"/>
              </a:lnSpc>
              <a:buFont typeface="Arial" panose="020B0604020202020204" pitchFamily="34" charset="0"/>
              <a:buChar char="•"/>
            </a:pPr>
            <a:r>
              <a:rPr lang="de-DE"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(c) </a:t>
            </a: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Adequate, relevant &amp; not excessive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DISCOVER, AUDIT AND MONITOR</a:t>
            </a:r>
          </a:p>
          <a:p>
            <a:pPr marL="257105" indent="-257105">
              <a:lnSpc>
                <a:spcPct val="200000"/>
              </a:lnSpc>
              <a:buFont typeface="Arial" panose="020B0604020202020204" pitchFamily="34" charset="0"/>
              <a:buChar char="•"/>
            </a:pP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(d) Accurate and up-to-date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KEEP PRIVILEGED ACCOUNTS UP-TO-DATE</a:t>
            </a:r>
          </a:p>
          <a:p>
            <a:pPr marL="257105" indent="-257105">
              <a:lnSpc>
                <a:spcPct val="200000"/>
              </a:lnSpc>
              <a:buFont typeface="Arial" panose="020B0604020202020204" pitchFamily="34" charset="0"/>
              <a:buChar char="•"/>
            </a:pP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(e) Not kept for longer than necessary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EXPIRE PRIVILEGED ACCOUNTS</a:t>
            </a:r>
          </a:p>
          <a:p>
            <a:pPr marL="257105" indent="-257105">
              <a:lnSpc>
                <a:spcPct val="200000"/>
              </a:lnSpc>
              <a:buFont typeface="Arial" panose="020B0604020202020204" pitchFamily="34" charset="0"/>
              <a:buChar char="•"/>
            </a:pP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(f) Kept Secure </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PROTECT AND SECURE PRIVILEGED ACCOUNTS</a:t>
            </a:r>
            <a:endParaRPr lang="en-US" sz="1600" dirty="0">
              <a:solidFill>
                <a:srgbClr val="80BB01"/>
              </a:solidFill>
              <a:latin typeface="Open Sans" panose="020B0606030504020204" pitchFamily="34" charset="0"/>
              <a:ea typeface="Open Sans" panose="020B0606030504020204" pitchFamily="34" charset="0"/>
              <a:cs typeface="Open Sans" panose="020B0606030504020204" pitchFamily="34" charset="0"/>
            </a:endParaRPr>
          </a:p>
          <a:p>
            <a:pPr marL="257105" indent="-257105">
              <a:lnSpc>
                <a:spcPct val="200000"/>
              </a:lnSpc>
              <a:buFont typeface="Arial" panose="020B0604020202020204" pitchFamily="34" charset="0"/>
              <a:buChar char="•"/>
            </a:pPr>
            <a:r>
              <a:rPr lang="en-US" sz="1600" b="1" u="sng"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(2. )Accountability</a:t>
            </a:r>
            <a:r>
              <a:rPr lang="en-US" sz="1600" b="1" dirty="0">
                <a:solidFill>
                  <a:prstClr val="black"/>
                </a:solidFill>
                <a:latin typeface="Open Sans Light" panose="020B0306030504020204" pitchFamily="34" charset="0"/>
                <a:ea typeface="Open Sans Light" panose="020B0306030504020204" pitchFamily="34" charset="0"/>
                <a:cs typeface="Open Sans Light" panose="020B0306030504020204" pitchFamily="34" charset="0"/>
              </a:rPr>
              <a:t> - </a:t>
            </a:r>
            <a:r>
              <a:rPr lang="en-US" sz="16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AUDIT AND MONITOR</a:t>
            </a:r>
          </a:p>
          <a:p>
            <a:pPr marL="257105" indent="-257105">
              <a:lnSpc>
                <a:spcPct val="200000"/>
              </a:lnSpc>
              <a:buFont typeface="Arial" panose="020B0604020202020204" pitchFamily="34" charset="0"/>
              <a:buChar char="•"/>
            </a:pPr>
            <a:r>
              <a:rPr lang="en-US" sz="2000" b="1" u="sng" dirty="0">
                <a:solidFill>
                  <a:srgbClr val="80BB01"/>
                </a:solidFill>
                <a:latin typeface="Open Sans" panose="020B0606030504020204" pitchFamily="34" charset="0"/>
                <a:ea typeface="Open Sans" panose="020B0606030504020204" pitchFamily="34" charset="0"/>
                <a:cs typeface="Open Sans" panose="020B0606030504020204" pitchFamily="34" charset="0"/>
              </a:rPr>
              <a:t>**Enforce Least Privilege across Admin and User Accounts**</a:t>
            </a:r>
          </a:p>
        </p:txBody>
      </p:sp>
    </p:spTree>
    <p:extLst>
      <p:ext uri="{BB962C8B-B14F-4D97-AF65-F5344CB8AC3E}">
        <p14:creationId xmlns:p14="http://schemas.microsoft.com/office/powerpoint/2010/main" val="2860392414"/>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Protected Customers Worldwide</a:t>
            </a:r>
            <a:endParaRPr lang="de-DE" dirty="0"/>
          </a:p>
        </p:txBody>
      </p:sp>
      <p:grpSp>
        <p:nvGrpSpPr>
          <p:cNvPr id="10" name="Group 9"/>
          <p:cNvGrpSpPr/>
          <p:nvPr/>
        </p:nvGrpSpPr>
        <p:grpSpPr>
          <a:xfrm>
            <a:off x="2192351" y="1192726"/>
            <a:ext cx="7802947" cy="5104162"/>
            <a:chOff x="2192351" y="1192726"/>
            <a:chExt cx="7802947" cy="5104162"/>
          </a:xfrm>
        </p:grpSpPr>
        <p:pic>
          <p:nvPicPr>
            <p:cNvPr id="8" name="Picture 7"/>
            <p:cNvPicPr>
              <a:picLocks noChangeAspect="1"/>
            </p:cNvPicPr>
            <p:nvPr/>
          </p:nvPicPr>
          <p:blipFill>
            <a:blip r:embed="rId3"/>
            <a:stretch>
              <a:fillRect/>
            </a:stretch>
          </p:blipFill>
          <p:spPr>
            <a:xfrm>
              <a:off x="2192351" y="4708628"/>
              <a:ext cx="831956" cy="622590"/>
            </a:xfrm>
            <a:prstGeom prst="rect">
              <a:avLst/>
            </a:prstGeom>
          </p:spPr>
        </p:pic>
        <p:grpSp>
          <p:nvGrpSpPr>
            <p:cNvPr id="4" name="Group 3"/>
            <p:cNvGrpSpPr/>
            <p:nvPr/>
          </p:nvGrpSpPr>
          <p:grpSpPr>
            <a:xfrm>
              <a:off x="2283324" y="1192726"/>
              <a:ext cx="7631062" cy="5104162"/>
              <a:chOff x="2283324" y="1192726"/>
              <a:chExt cx="7631062" cy="5104162"/>
            </a:xfrm>
          </p:grpSpPr>
          <p:pic>
            <p:nvPicPr>
              <p:cNvPr id="108" name="Picture 10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5841" y="3137690"/>
                <a:ext cx="793953" cy="412245"/>
              </a:xfrm>
              <a:prstGeom prst="rect">
                <a:avLst/>
              </a:prstGeom>
            </p:spPr>
          </p:pic>
          <p:pic>
            <p:nvPicPr>
              <p:cNvPr id="109" name="Picture 10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4462" y="4660568"/>
                <a:ext cx="1051631" cy="920177"/>
              </a:xfrm>
              <a:prstGeom prst="rect">
                <a:avLst/>
              </a:prstGeom>
              <a:scene3d>
                <a:camera prst="orthographicFront">
                  <a:rot lat="0" lon="0" rev="5400000"/>
                </a:camera>
                <a:lightRig rig="threePt" dir="t"/>
              </a:scene3d>
            </p:spPr>
          </p:pic>
          <p:pic>
            <p:nvPicPr>
              <p:cNvPr id="110" name="Picture 10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4215" y="4976143"/>
                <a:ext cx="512461" cy="144514"/>
              </a:xfrm>
              <a:prstGeom prst="rect">
                <a:avLst/>
              </a:prstGeom>
            </p:spPr>
          </p:pic>
          <p:pic>
            <p:nvPicPr>
              <p:cNvPr id="111" name="Picture 1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92062" y="3182847"/>
                <a:ext cx="796789" cy="447796"/>
              </a:xfrm>
              <a:prstGeom prst="rect">
                <a:avLst/>
              </a:prstGeom>
            </p:spPr>
          </p:pic>
          <p:pic>
            <p:nvPicPr>
              <p:cNvPr id="112" name="Picture 1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54950" y="4070476"/>
                <a:ext cx="629611" cy="149542"/>
              </a:xfrm>
              <a:prstGeom prst="rect">
                <a:avLst/>
              </a:prstGeom>
            </p:spPr>
          </p:pic>
          <p:pic>
            <p:nvPicPr>
              <p:cNvPr id="113" name="Picture 1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76676" y="4339521"/>
                <a:ext cx="386158" cy="385520"/>
              </a:xfrm>
              <a:prstGeom prst="rect">
                <a:avLst/>
              </a:prstGeom>
            </p:spPr>
          </p:pic>
          <p:pic>
            <p:nvPicPr>
              <p:cNvPr id="114" name="Picture 1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50634" y="3424479"/>
                <a:ext cx="375866" cy="499338"/>
              </a:xfrm>
              <a:prstGeom prst="rect">
                <a:avLst/>
              </a:prstGeom>
            </p:spPr>
          </p:pic>
          <p:pic>
            <p:nvPicPr>
              <p:cNvPr id="115" name="Picture 1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6200000">
                <a:off x="4618797" y="4253938"/>
                <a:ext cx="1124438" cy="171167"/>
              </a:xfrm>
              <a:prstGeom prst="rect">
                <a:avLst/>
              </a:prstGeom>
            </p:spPr>
          </p:pic>
          <p:pic>
            <p:nvPicPr>
              <p:cNvPr id="116" name="Picture 1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6200000">
                <a:off x="5736125" y="2293307"/>
                <a:ext cx="1236521" cy="246056"/>
              </a:xfrm>
              <a:prstGeom prst="rect">
                <a:avLst/>
              </a:prstGeom>
            </p:spPr>
          </p:pic>
          <p:pic>
            <p:nvPicPr>
              <p:cNvPr id="117" name="Picture 11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907312" y="3836666"/>
                <a:ext cx="1099770" cy="347753"/>
              </a:xfrm>
              <a:prstGeom prst="rect">
                <a:avLst/>
              </a:prstGeom>
            </p:spPr>
          </p:pic>
          <p:pic>
            <p:nvPicPr>
              <p:cNvPr id="118" name="Picture 1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388851" y="3153312"/>
                <a:ext cx="1127554" cy="211416"/>
              </a:xfrm>
              <a:prstGeom prst="rect">
                <a:avLst/>
              </a:prstGeom>
            </p:spPr>
          </p:pic>
          <p:pic>
            <p:nvPicPr>
              <p:cNvPr id="119" name="Picture 1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584349" y="2817863"/>
                <a:ext cx="444022" cy="141346"/>
              </a:xfrm>
              <a:prstGeom prst="rect">
                <a:avLst/>
              </a:prstGeom>
            </p:spPr>
          </p:pic>
          <p:pic>
            <p:nvPicPr>
              <p:cNvPr id="120" name="Picture 11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701048" y="2622212"/>
                <a:ext cx="556450" cy="303821"/>
              </a:xfrm>
              <a:prstGeom prst="rect">
                <a:avLst/>
              </a:prstGeom>
            </p:spPr>
          </p:pic>
          <p:pic>
            <p:nvPicPr>
              <p:cNvPr id="121" name="Picture 12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950607" y="2602485"/>
                <a:ext cx="430756" cy="430756"/>
              </a:xfrm>
              <a:prstGeom prst="rect">
                <a:avLst/>
              </a:prstGeom>
            </p:spPr>
          </p:pic>
          <p:pic>
            <p:nvPicPr>
              <p:cNvPr id="122" name="Picture 12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883005" y="3602162"/>
                <a:ext cx="696702" cy="236879"/>
              </a:xfrm>
              <a:prstGeom prst="rect">
                <a:avLst/>
              </a:prstGeom>
            </p:spPr>
          </p:pic>
          <p:pic>
            <p:nvPicPr>
              <p:cNvPr id="123" name="Picture 12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272399" y="4339521"/>
                <a:ext cx="678208" cy="353516"/>
              </a:xfrm>
              <a:prstGeom prst="rect">
                <a:avLst/>
              </a:prstGeom>
            </p:spPr>
          </p:pic>
          <p:pic>
            <p:nvPicPr>
              <p:cNvPr id="124" name="Picture 12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227071" y="2526608"/>
                <a:ext cx="910049" cy="242680"/>
              </a:xfrm>
              <a:prstGeom prst="rect">
                <a:avLst/>
              </a:prstGeom>
              <a:scene3d>
                <a:camera prst="orthographicFront">
                  <a:rot lat="0" lon="0" rev="5400000"/>
                </a:camera>
                <a:lightRig rig="threePt" dir="t"/>
              </a:scene3d>
            </p:spPr>
          </p:pic>
          <p:pic>
            <p:nvPicPr>
              <p:cNvPr id="125" name="Picture 12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37722" y="2248548"/>
                <a:ext cx="826513" cy="373663"/>
              </a:xfrm>
              <a:prstGeom prst="rect">
                <a:avLst/>
              </a:prstGeom>
            </p:spPr>
          </p:pic>
          <p:pic>
            <p:nvPicPr>
              <p:cNvPr id="126" name="Picture 12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299328" y="4364622"/>
                <a:ext cx="928896" cy="303313"/>
              </a:xfrm>
              <a:prstGeom prst="rect">
                <a:avLst/>
              </a:prstGeom>
            </p:spPr>
          </p:pic>
          <p:pic>
            <p:nvPicPr>
              <p:cNvPr id="127" name="Picture 12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2474854" y="2505707"/>
                <a:ext cx="535756" cy="535756"/>
              </a:xfrm>
              <a:prstGeom prst="rect">
                <a:avLst/>
              </a:prstGeom>
            </p:spPr>
          </p:pic>
          <p:pic>
            <p:nvPicPr>
              <p:cNvPr id="128" name="Picture 12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155310" y="4344549"/>
                <a:ext cx="555924" cy="352874"/>
              </a:xfrm>
              <a:prstGeom prst="rect">
                <a:avLst/>
              </a:prstGeom>
            </p:spPr>
          </p:pic>
          <p:pic>
            <p:nvPicPr>
              <p:cNvPr id="129" name="Picture 12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869861" y="1702375"/>
                <a:ext cx="578260" cy="433137"/>
              </a:xfrm>
              <a:prstGeom prst="rect">
                <a:avLst/>
              </a:prstGeom>
              <a:scene3d>
                <a:camera prst="orthographicFront">
                  <a:rot lat="0" lon="0" rev="5400000"/>
                </a:camera>
                <a:lightRig rig="threePt" dir="t"/>
              </a:scene3d>
            </p:spPr>
          </p:pic>
          <p:pic>
            <p:nvPicPr>
              <p:cNvPr id="130" name="Picture 12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2586840" y="4394666"/>
                <a:ext cx="656811" cy="367814"/>
              </a:xfrm>
              <a:prstGeom prst="rect">
                <a:avLst/>
              </a:prstGeom>
            </p:spPr>
          </p:pic>
          <p:pic>
            <p:nvPicPr>
              <p:cNvPr id="131" name="Picture 130"/>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283324" y="3463889"/>
                <a:ext cx="784845" cy="210259"/>
              </a:xfrm>
              <a:prstGeom prst="rect">
                <a:avLst/>
              </a:prstGeom>
              <a:scene3d>
                <a:camera prst="orthographicFront">
                  <a:rot lat="0" lon="0" rev="5400000"/>
                </a:camera>
                <a:lightRig rig="threePt" dir="t"/>
              </a:scene3d>
            </p:spPr>
          </p:pic>
          <p:pic>
            <p:nvPicPr>
              <p:cNvPr id="132" name="Picture 13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066608" y="2954721"/>
                <a:ext cx="860563" cy="198591"/>
              </a:xfrm>
              <a:prstGeom prst="rect">
                <a:avLst/>
              </a:prstGeom>
            </p:spPr>
          </p:pic>
          <p:pic>
            <p:nvPicPr>
              <p:cNvPr id="133" name="Picture 132"/>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295195" y="3663441"/>
                <a:ext cx="850899" cy="185747"/>
              </a:xfrm>
              <a:prstGeom prst="rect">
                <a:avLst/>
              </a:prstGeom>
              <a:scene3d>
                <a:camera prst="orthographicFront">
                  <a:rot lat="0" lon="0" rev="5400000"/>
                </a:camera>
                <a:lightRig rig="threePt" dir="t"/>
              </a:scene3d>
            </p:spPr>
          </p:pic>
          <p:pic>
            <p:nvPicPr>
              <p:cNvPr id="134" name="Picture 133"/>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6999591" y="4847466"/>
                <a:ext cx="726061" cy="236478"/>
              </a:xfrm>
              <a:prstGeom prst="rect">
                <a:avLst/>
              </a:prstGeom>
            </p:spPr>
          </p:pic>
          <p:pic>
            <p:nvPicPr>
              <p:cNvPr id="135" name="Picture 134"/>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51669" y="3229311"/>
                <a:ext cx="774215" cy="268232"/>
              </a:xfrm>
              <a:prstGeom prst="rect">
                <a:avLst/>
              </a:prstGeom>
            </p:spPr>
          </p:pic>
          <p:pic>
            <p:nvPicPr>
              <p:cNvPr id="136" name="Picture 135"/>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3137865" y="4682018"/>
                <a:ext cx="694118" cy="407918"/>
              </a:xfrm>
              <a:prstGeom prst="rect">
                <a:avLst/>
              </a:prstGeom>
            </p:spPr>
          </p:pic>
          <p:pic>
            <p:nvPicPr>
              <p:cNvPr id="137" name="Picture 136"/>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4073415" y="4876379"/>
                <a:ext cx="767174" cy="234888"/>
              </a:xfrm>
              <a:prstGeom prst="rect">
                <a:avLst/>
              </a:prstGeom>
            </p:spPr>
          </p:pic>
          <p:pic>
            <p:nvPicPr>
              <p:cNvPr id="138" name="Picture 137"/>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6387145" y="4235603"/>
                <a:ext cx="794716" cy="197796"/>
              </a:xfrm>
              <a:prstGeom prst="rect">
                <a:avLst/>
              </a:prstGeom>
              <a:scene3d>
                <a:camera prst="orthographicFront">
                  <a:rot lat="0" lon="0" rev="5400000"/>
                </a:camera>
                <a:lightRig rig="threePt" dir="t"/>
              </a:scene3d>
            </p:spPr>
          </p:pic>
          <p:pic>
            <p:nvPicPr>
              <p:cNvPr id="139" name="Picture 138"/>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2459636" y="3951803"/>
                <a:ext cx="1076533" cy="302854"/>
              </a:xfrm>
              <a:prstGeom prst="rect">
                <a:avLst/>
              </a:prstGeom>
            </p:spPr>
          </p:pic>
          <p:pic>
            <p:nvPicPr>
              <p:cNvPr id="140" name="Picture 139"/>
              <p:cNvPicPr>
                <a:picLocks noChangeAspect="1"/>
              </p:cNvPicPr>
              <p:nvPr/>
            </p:nvPicPr>
            <p:blipFill>
              <a:blip r:embed="rId36" cstate="print">
                <a:extLst>
                  <a:ext uri="{28A0092B-C50C-407E-A947-70E740481C1C}">
                    <a14:useLocalDpi xmlns:a14="http://schemas.microsoft.com/office/drawing/2010/main" val="0"/>
                  </a:ext>
                </a:extLst>
              </a:blip>
              <a:stretch>
                <a:fillRect/>
              </a:stretch>
            </p:blipFill>
            <p:spPr>
              <a:xfrm>
                <a:off x="6176009" y="4001586"/>
                <a:ext cx="313448" cy="313448"/>
              </a:xfrm>
              <a:prstGeom prst="rect">
                <a:avLst/>
              </a:prstGeom>
            </p:spPr>
          </p:pic>
          <p:pic>
            <p:nvPicPr>
              <p:cNvPr id="141" name="Picture 140"/>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3139127" y="2735148"/>
                <a:ext cx="1082744" cy="166868"/>
              </a:xfrm>
              <a:prstGeom prst="rect">
                <a:avLst/>
              </a:prstGeom>
            </p:spPr>
          </p:pic>
          <p:pic>
            <p:nvPicPr>
              <p:cNvPr id="142" name="Picture 141"/>
              <p:cNvPicPr>
                <a:picLocks noChangeAspect="1"/>
              </p:cNvPicPr>
              <p:nvPr/>
            </p:nvPicPr>
            <p:blipFill>
              <a:blip r:embed="rId38" cstate="print">
                <a:extLst>
                  <a:ext uri="{28A0092B-C50C-407E-A947-70E740481C1C}">
                    <a14:useLocalDpi xmlns:a14="http://schemas.microsoft.com/office/drawing/2010/main" val="0"/>
                  </a:ext>
                </a:extLst>
              </a:blip>
              <a:stretch>
                <a:fillRect/>
              </a:stretch>
            </p:blipFill>
            <p:spPr>
              <a:xfrm>
                <a:off x="4990456" y="1962790"/>
                <a:ext cx="1083174" cy="502199"/>
              </a:xfrm>
              <a:prstGeom prst="rect">
                <a:avLst/>
              </a:prstGeom>
            </p:spPr>
          </p:pic>
          <p:pic>
            <p:nvPicPr>
              <p:cNvPr id="143" name="Picture 142"/>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6478801" y="1856464"/>
                <a:ext cx="684421" cy="306457"/>
              </a:xfrm>
              <a:prstGeom prst="rect">
                <a:avLst/>
              </a:prstGeom>
            </p:spPr>
          </p:pic>
          <p:pic>
            <p:nvPicPr>
              <p:cNvPr id="144" name="Picture 143"/>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4077607" y="3053482"/>
                <a:ext cx="342683" cy="403936"/>
              </a:xfrm>
              <a:prstGeom prst="rect">
                <a:avLst/>
              </a:prstGeom>
            </p:spPr>
          </p:pic>
          <p:pic>
            <p:nvPicPr>
              <p:cNvPr id="145" name="Picture 144"/>
              <p:cNvPicPr>
                <a:picLocks noChangeAspect="1"/>
              </p:cNvPicPr>
              <p:nvPr/>
            </p:nvPicPr>
            <p:blipFill>
              <a:blip r:embed="rId41" cstate="print">
                <a:extLst>
                  <a:ext uri="{28A0092B-C50C-407E-A947-70E740481C1C}">
                    <a14:useLocalDpi xmlns:a14="http://schemas.microsoft.com/office/drawing/2010/main" val="0"/>
                  </a:ext>
                </a:extLst>
              </a:blip>
              <a:stretch>
                <a:fillRect/>
              </a:stretch>
            </p:blipFill>
            <p:spPr>
              <a:xfrm>
                <a:off x="7983459" y="3622368"/>
                <a:ext cx="422478" cy="388174"/>
              </a:xfrm>
              <a:prstGeom prst="rect">
                <a:avLst/>
              </a:prstGeom>
            </p:spPr>
          </p:pic>
          <p:pic>
            <p:nvPicPr>
              <p:cNvPr id="146" name="Picture 145"/>
              <p:cNvPicPr>
                <a:picLocks noChangeAspect="1"/>
              </p:cNvPicPr>
              <p:nvPr/>
            </p:nvPicPr>
            <p:blipFill>
              <a:blip r:embed="rId42" cstate="print">
                <a:extLst>
                  <a:ext uri="{28A0092B-C50C-407E-A947-70E740481C1C}">
                    <a14:useLocalDpi xmlns:a14="http://schemas.microsoft.com/office/drawing/2010/main" val="0"/>
                  </a:ext>
                </a:extLst>
              </a:blip>
              <a:stretch>
                <a:fillRect/>
              </a:stretch>
            </p:blipFill>
            <p:spPr>
              <a:xfrm>
                <a:off x="7490515" y="2515409"/>
                <a:ext cx="819358" cy="301986"/>
              </a:xfrm>
              <a:prstGeom prst="rect">
                <a:avLst/>
              </a:prstGeom>
            </p:spPr>
          </p:pic>
          <p:pic>
            <p:nvPicPr>
              <p:cNvPr id="147" name="Picture 146"/>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7196374" y="3713382"/>
                <a:ext cx="703262" cy="175034"/>
              </a:xfrm>
              <a:prstGeom prst="rect">
                <a:avLst/>
              </a:prstGeom>
            </p:spPr>
          </p:pic>
          <p:pic>
            <p:nvPicPr>
              <p:cNvPr id="148" name="Picture 147"/>
              <p:cNvPicPr>
                <a:picLocks noChangeAspect="1"/>
              </p:cNvPicPr>
              <p:nvPr/>
            </p:nvPicPr>
            <p:blipFill>
              <a:blip r:embed="rId44" cstate="print">
                <a:extLst>
                  <a:ext uri="{28A0092B-C50C-407E-A947-70E740481C1C}">
                    <a14:useLocalDpi xmlns:a14="http://schemas.microsoft.com/office/drawing/2010/main" val="0"/>
                  </a:ext>
                </a:extLst>
              </a:blip>
              <a:stretch>
                <a:fillRect/>
              </a:stretch>
            </p:blipFill>
            <p:spPr>
              <a:xfrm>
                <a:off x="5449697" y="2566354"/>
                <a:ext cx="725074" cy="138513"/>
              </a:xfrm>
              <a:prstGeom prst="rect">
                <a:avLst/>
              </a:prstGeom>
            </p:spPr>
          </p:pic>
          <p:pic>
            <p:nvPicPr>
              <p:cNvPr id="149" name="Picture 148"/>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6893970" y="3951803"/>
                <a:ext cx="1233229" cy="306937"/>
              </a:xfrm>
              <a:prstGeom prst="rect">
                <a:avLst/>
              </a:prstGeom>
            </p:spPr>
          </p:pic>
          <p:pic>
            <p:nvPicPr>
              <p:cNvPr id="150" name="Picture 149"/>
              <p:cNvPicPr>
                <a:picLocks noChangeAspect="1"/>
              </p:cNvPicPr>
              <p:nvPr/>
            </p:nvPicPr>
            <p:blipFill>
              <a:blip r:embed="rId46" cstate="print">
                <a:extLst>
                  <a:ext uri="{28A0092B-C50C-407E-A947-70E740481C1C}">
                    <a14:useLocalDpi xmlns:a14="http://schemas.microsoft.com/office/drawing/2010/main" val="0"/>
                  </a:ext>
                </a:extLst>
              </a:blip>
              <a:stretch>
                <a:fillRect/>
              </a:stretch>
            </p:blipFill>
            <p:spPr>
              <a:xfrm>
                <a:off x="3247147" y="2993659"/>
                <a:ext cx="694630" cy="330269"/>
              </a:xfrm>
              <a:prstGeom prst="rect">
                <a:avLst/>
              </a:prstGeom>
            </p:spPr>
          </p:pic>
          <p:pic>
            <p:nvPicPr>
              <p:cNvPr id="151" name="Picture 150"/>
              <p:cNvPicPr>
                <a:picLocks noChangeAspect="1"/>
              </p:cNvPicPr>
              <p:nvPr/>
            </p:nvPicPr>
            <p:blipFill>
              <a:blip r:embed="rId47" cstate="print">
                <a:extLst>
                  <a:ext uri="{28A0092B-C50C-407E-A947-70E740481C1C}">
                    <a14:useLocalDpi xmlns:a14="http://schemas.microsoft.com/office/drawing/2010/main" val="0"/>
                  </a:ext>
                </a:extLst>
              </a:blip>
              <a:stretch>
                <a:fillRect/>
              </a:stretch>
            </p:blipFill>
            <p:spPr>
              <a:xfrm>
                <a:off x="6545796" y="2207271"/>
                <a:ext cx="951094" cy="244751"/>
              </a:xfrm>
              <a:prstGeom prst="rect">
                <a:avLst/>
              </a:prstGeom>
            </p:spPr>
          </p:pic>
          <p:pic>
            <p:nvPicPr>
              <p:cNvPr id="152" name="Picture 151"/>
              <p:cNvPicPr>
                <a:picLocks noChangeAspect="1"/>
              </p:cNvPicPr>
              <p:nvPr/>
            </p:nvPicPr>
            <p:blipFill>
              <a:blip r:embed="rId48" cstate="print">
                <a:extLst>
                  <a:ext uri="{28A0092B-C50C-407E-A947-70E740481C1C}">
                    <a14:useLocalDpi xmlns:a14="http://schemas.microsoft.com/office/drawing/2010/main" val="0"/>
                  </a:ext>
                </a:extLst>
              </a:blip>
              <a:stretch>
                <a:fillRect/>
              </a:stretch>
            </p:blipFill>
            <p:spPr>
              <a:xfrm>
                <a:off x="5940467" y="4363590"/>
                <a:ext cx="623669" cy="623669"/>
              </a:xfrm>
              <a:prstGeom prst="rect">
                <a:avLst/>
              </a:prstGeom>
            </p:spPr>
          </p:pic>
          <p:pic>
            <p:nvPicPr>
              <p:cNvPr id="153" name="Picture 152"/>
              <p:cNvPicPr>
                <a:picLocks noChangeAspect="1"/>
              </p:cNvPicPr>
              <p:nvPr/>
            </p:nvPicPr>
            <p:blipFill>
              <a:blip r:embed="rId49" cstate="print">
                <a:extLst>
                  <a:ext uri="{28A0092B-C50C-407E-A947-70E740481C1C}">
                    <a14:useLocalDpi xmlns:a14="http://schemas.microsoft.com/office/drawing/2010/main" val="0"/>
                  </a:ext>
                </a:extLst>
              </a:blip>
              <a:stretch>
                <a:fillRect/>
              </a:stretch>
            </p:blipFill>
            <p:spPr>
              <a:xfrm>
                <a:off x="7548005" y="4599756"/>
                <a:ext cx="934491" cy="228981"/>
              </a:xfrm>
              <a:prstGeom prst="rect">
                <a:avLst/>
              </a:prstGeom>
              <a:scene3d>
                <a:camera prst="orthographicFront">
                  <a:rot lat="0" lon="0" rev="5400000"/>
                </a:camera>
                <a:lightRig rig="threePt" dir="t"/>
              </a:scene3d>
            </p:spPr>
          </p:pic>
          <p:pic>
            <p:nvPicPr>
              <p:cNvPr id="154" name="Picture 153"/>
              <p:cNvPicPr>
                <a:picLocks noChangeAspect="1"/>
              </p:cNvPicPr>
              <p:nvPr/>
            </p:nvPicPr>
            <p:blipFill>
              <a:blip r:embed="rId50" cstate="print">
                <a:extLst>
                  <a:ext uri="{28A0092B-C50C-407E-A947-70E740481C1C}">
                    <a14:useLocalDpi xmlns:a14="http://schemas.microsoft.com/office/drawing/2010/main" val="0"/>
                  </a:ext>
                </a:extLst>
              </a:blip>
              <a:stretch>
                <a:fillRect/>
              </a:stretch>
            </p:blipFill>
            <p:spPr>
              <a:xfrm>
                <a:off x="3973420" y="1220667"/>
                <a:ext cx="816797" cy="200142"/>
              </a:xfrm>
              <a:prstGeom prst="rect">
                <a:avLst/>
              </a:prstGeom>
            </p:spPr>
          </p:pic>
          <p:pic>
            <p:nvPicPr>
              <p:cNvPr id="155" name="Picture 154"/>
              <p:cNvPicPr>
                <a:picLocks noChangeAspect="1"/>
              </p:cNvPicPr>
              <p:nvPr/>
            </p:nvPicPr>
            <p:blipFill>
              <a:blip r:embed="rId51" cstate="print">
                <a:extLst>
                  <a:ext uri="{28A0092B-C50C-407E-A947-70E740481C1C}">
                    <a14:useLocalDpi xmlns:a14="http://schemas.microsoft.com/office/drawing/2010/main" val="0"/>
                  </a:ext>
                </a:extLst>
              </a:blip>
              <a:stretch>
                <a:fillRect/>
              </a:stretch>
            </p:blipFill>
            <p:spPr>
              <a:xfrm>
                <a:off x="6218342" y="1411616"/>
                <a:ext cx="628941" cy="352207"/>
              </a:xfrm>
              <a:prstGeom prst="rect">
                <a:avLst/>
              </a:prstGeom>
            </p:spPr>
          </p:pic>
          <p:pic>
            <p:nvPicPr>
              <p:cNvPr id="156" name="Picture 155"/>
              <p:cNvPicPr>
                <a:picLocks noChangeAspect="1"/>
              </p:cNvPicPr>
              <p:nvPr/>
            </p:nvPicPr>
            <p:blipFill>
              <a:blip r:embed="rId52" cstate="print">
                <a:extLst>
                  <a:ext uri="{28A0092B-C50C-407E-A947-70E740481C1C}">
                    <a14:useLocalDpi xmlns:a14="http://schemas.microsoft.com/office/drawing/2010/main" val="0"/>
                  </a:ext>
                </a:extLst>
              </a:blip>
              <a:stretch>
                <a:fillRect/>
              </a:stretch>
            </p:blipFill>
            <p:spPr>
              <a:xfrm>
                <a:off x="5325739" y="1462609"/>
                <a:ext cx="758265" cy="450790"/>
              </a:xfrm>
              <a:prstGeom prst="rect">
                <a:avLst/>
              </a:prstGeom>
            </p:spPr>
          </p:pic>
          <p:pic>
            <p:nvPicPr>
              <p:cNvPr id="157" name="Picture 156"/>
              <p:cNvPicPr>
                <a:picLocks noChangeAspect="1"/>
              </p:cNvPicPr>
              <p:nvPr/>
            </p:nvPicPr>
            <p:blipFill>
              <a:blip r:embed="rId53" cstate="print">
                <a:extLst>
                  <a:ext uri="{28A0092B-C50C-407E-A947-70E740481C1C}">
                    <a14:useLocalDpi xmlns:a14="http://schemas.microsoft.com/office/drawing/2010/main" val="0"/>
                  </a:ext>
                </a:extLst>
              </a:blip>
              <a:stretch>
                <a:fillRect/>
              </a:stretch>
            </p:blipFill>
            <p:spPr>
              <a:xfrm>
                <a:off x="5680820" y="4891526"/>
                <a:ext cx="1091654" cy="231359"/>
              </a:xfrm>
              <a:prstGeom prst="rect">
                <a:avLst/>
              </a:prstGeom>
            </p:spPr>
          </p:pic>
          <p:pic>
            <p:nvPicPr>
              <p:cNvPr id="158" name="Picture 157"/>
              <p:cNvPicPr>
                <a:picLocks noChangeAspect="1"/>
              </p:cNvPicPr>
              <p:nvPr/>
            </p:nvPicPr>
            <p:blipFill>
              <a:blip r:embed="rId54" cstate="print">
                <a:extLst>
                  <a:ext uri="{28A0092B-C50C-407E-A947-70E740481C1C}">
                    <a14:useLocalDpi xmlns:a14="http://schemas.microsoft.com/office/drawing/2010/main" val="0"/>
                  </a:ext>
                </a:extLst>
              </a:blip>
              <a:stretch>
                <a:fillRect/>
              </a:stretch>
            </p:blipFill>
            <p:spPr>
              <a:xfrm>
                <a:off x="3012842" y="3470874"/>
                <a:ext cx="498669" cy="428608"/>
              </a:xfrm>
              <a:prstGeom prst="rect">
                <a:avLst/>
              </a:prstGeom>
            </p:spPr>
          </p:pic>
          <p:pic>
            <p:nvPicPr>
              <p:cNvPr id="159" name="Picture 158"/>
              <p:cNvPicPr>
                <a:picLocks noChangeAspect="1"/>
              </p:cNvPicPr>
              <p:nvPr/>
            </p:nvPicPr>
            <p:blipFill>
              <a:blip r:embed="rId55" cstate="print">
                <a:extLst>
                  <a:ext uri="{28A0092B-C50C-407E-A947-70E740481C1C}">
                    <a14:useLocalDpi xmlns:a14="http://schemas.microsoft.com/office/drawing/2010/main" val="0"/>
                  </a:ext>
                </a:extLst>
              </a:blip>
              <a:stretch>
                <a:fillRect/>
              </a:stretch>
            </p:blipFill>
            <p:spPr>
              <a:xfrm>
                <a:off x="4343513" y="1817564"/>
                <a:ext cx="857458" cy="304773"/>
              </a:xfrm>
              <a:prstGeom prst="rect">
                <a:avLst/>
              </a:prstGeom>
            </p:spPr>
          </p:pic>
          <p:pic>
            <p:nvPicPr>
              <p:cNvPr id="160" name="Picture 159"/>
              <p:cNvPicPr>
                <a:picLocks noChangeAspect="1"/>
              </p:cNvPicPr>
              <p:nvPr/>
            </p:nvPicPr>
            <p:blipFill>
              <a:blip r:embed="rId56" cstate="print">
                <a:extLst>
                  <a:ext uri="{28A0092B-C50C-407E-A947-70E740481C1C}">
                    <a14:useLocalDpi xmlns:a14="http://schemas.microsoft.com/office/drawing/2010/main" val="0"/>
                  </a:ext>
                </a:extLst>
              </a:blip>
              <a:stretch>
                <a:fillRect/>
              </a:stretch>
            </p:blipFill>
            <p:spPr>
              <a:xfrm>
                <a:off x="7490515" y="5290401"/>
                <a:ext cx="1023040" cy="236578"/>
              </a:xfrm>
              <a:prstGeom prst="rect">
                <a:avLst/>
              </a:prstGeom>
              <a:scene3d>
                <a:camera prst="orthographicFront">
                  <a:rot lat="0" lon="0" rev="0"/>
                </a:camera>
                <a:lightRig rig="threePt" dir="t"/>
              </a:scene3d>
            </p:spPr>
          </p:pic>
          <p:pic>
            <p:nvPicPr>
              <p:cNvPr id="161" name="Picture 160"/>
              <p:cNvPicPr>
                <a:picLocks noChangeAspect="1"/>
              </p:cNvPicPr>
              <p:nvPr/>
            </p:nvPicPr>
            <p:blipFill>
              <a:blip r:embed="rId57" cstate="print">
                <a:extLst>
                  <a:ext uri="{28A0092B-C50C-407E-A947-70E740481C1C}">
                    <a14:useLocalDpi xmlns:a14="http://schemas.microsoft.com/office/drawing/2010/main" val="0"/>
                  </a:ext>
                </a:extLst>
              </a:blip>
              <a:stretch>
                <a:fillRect/>
              </a:stretch>
            </p:blipFill>
            <p:spPr>
              <a:xfrm>
                <a:off x="5191144" y="5481048"/>
                <a:ext cx="853459" cy="293969"/>
              </a:xfrm>
              <a:prstGeom prst="rect">
                <a:avLst/>
              </a:prstGeom>
              <a:scene3d>
                <a:camera prst="orthographicFront">
                  <a:rot lat="0" lon="0" rev="5400000"/>
                </a:camera>
                <a:lightRig rig="threePt" dir="t"/>
              </a:scene3d>
            </p:spPr>
          </p:pic>
          <p:pic>
            <p:nvPicPr>
              <p:cNvPr id="162" name="Picture 161"/>
              <p:cNvPicPr>
                <a:picLocks noChangeAspect="1"/>
              </p:cNvPicPr>
              <p:nvPr/>
            </p:nvPicPr>
            <p:blipFill>
              <a:blip r:embed="rId58" cstate="print">
                <a:extLst>
                  <a:ext uri="{28A0092B-C50C-407E-A947-70E740481C1C}">
                    <a14:useLocalDpi xmlns:a14="http://schemas.microsoft.com/office/drawing/2010/main" val="0"/>
                  </a:ext>
                </a:extLst>
              </a:blip>
              <a:stretch>
                <a:fillRect/>
              </a:stretch>
            </p:blipFill>
            <p:spPr>
              <a:xfrm>
                <a:off x="8157691" y="4095027"/>
                <a:ext cx="1303080" cy="299639"/>
              </a:xfrm>
              <a:prstGeom prst="rect">
                <a:avLst/>
              </a:prstGeom>
            </p:spPr>
          </p:pic>
          <p:pic>
            <p:nvPicPr>
              <p:cNvPr id="163" name="Picture 162"/>
              <p:cNvPicPr>
                <a:picLocks noChangeAspect="1"/>
              </p:cNvPicPr>
              <p:nvPr/>
            </p:nvPicPr>
            <p:blipFill>
              <a:blip r:embed="rId59" cstate="print">
                <a:extLst>
                  <a:ext uri="{28A0092B-C50C-407E-A947-70E740481C1C}">
                    <a14:useLocalDpi xmlns:a14="http://schemas.microsoft.com/office/drawing/2010/main" val="0"/>
                  </a:ext>
                </a:extLst>
              </a:blip>
              <a:stretch>
                <a:fillRect/>
              </a:stretch>
            </p:blipFill>
            <p:spPr>
              <a:xfrm>
                <a:off x="7705406" y="1684693"/>
                <a:ext cx="786582" cy="200746"/>
              </a:xfrm>
              <a:prstGeom prst="rect">
                <a:avLst/>
              </a:prstGeom>
            </p:spPr>
          </p:pic>
          <p:pic>
            <p:nvPicPr>
              <p:cNvPr id="164" name="Picture 163"/>
              <p:cNvPicPr>
                <a:picLocks noChangeAspect="1"/>
              </p:cNvPicPr>
              <p:nvPr/>
            </p:nvPicPr>
            <p:blipFill>
              <a:blip r:embed="rId60" cstate="print">
                <a:extLst>
                  <a:ext uri="{28A0092B-C50C-407E-A947-70E740481C1C}">
                    <a14:useLocalDpi xmlns:a14="http://schemas.microsoft.com/office/drawing/2010/main" val="0"/>
                  </a:ext>
                </a:extLst>
              </a:blip>
              <a:stretch>
                <a:fillRect/>
              </a:stretch>
            </p:blipFill>
            <p:spPr>
              <a:xfrm>
                <a:off x="3528062" y="1856848"/>
                <a:ext cx="341799" cy="312176"/>
              </a:xfrm>
              <a:prstGeom prst="rect">
                <a:avLst/>
              </a:prstGeom>
            </p:spPr>
          </p:pic>
          <p:pic>
            <p:nvPicPr>
              <p:cNvPr id="165" name="Picture 164"/>
              <p:cNvPicPr>
                <a:picLocks noChangeAspect="1"/>
              </p:cNvPicPr>
              <p:nvPr/>
            </p:nvPicPr>
            <p:blipFill>
              <a:blip r:embed="rId61">
                <a:extLst>
                  <a:ext uri="{28A0092B-C50C-407E-A947-70E740481C1C}">
                    <a14:useLocalDpi xmlns:a14="http://schemas.microsoft.com/office/drawing/2010/main" val="0"/>
                  </a:ext>
                </a:extLst>
              </a:blip>
              <a:stretch>
                <a:fillRect/>
              </a:stretch>
            </p:blipFill>
            <p:spPr>
              <a:xfrm>
                <a:off x="4457002" y="5642030"/>
                <a:ext cx="1032143" cy="299840"/>
              </a:xfrm>
              <a:prstGeom prst="rect">
                <a:avLst/>
              </a:prstGeom>
            </p:spPr>
          </p:pic>
          <p:pic>
            <p:nvPicPr>
              <p:cNvPr id="166" name="Picture 165"/>
              <p:cNvPicPr>
                <a:picLocks noChangeAspect="1"/>
              </p:cNvPicPr>
              <p:nvPr/>
            </p:nvPicPr>
            <p:blipFill>
              <a:blip r:embed="rId62" cstate="print">
                <a:extLst>
                  <a:ext uri="{28A0092B-C50C-407E-A947-70E740481C1C}">
                    <a14:useLocalDpi xmlns:a14="http://schemas.microsoft.com/office/drawing/2010/main" val="0"/>
                  </a:ext>
                </a:extLst>
              </a:blip>
              <a:stretch>
                <a:fillRect/>
              </a:stretch>
            </p:blipFill>
            <p:spPr>
              <a:xfrm>
                <a:off x="2450924" y="2213388"/>
                <a:ext cx="1119372" cy="287119"/>
              </a:xfrm>
              <a:prstGeom prst="rect">
                <a:avLst/>
              </a:prstGeom>
            </p:spPr>
          </p:pic>
          <p:pic>
            <p:nvPicPr>
              <p:cNvPr id="167" name="Picture 166"/>
              <p:cNvPicPr>
                <a:picLocks noChangeAspect="1"/>
              </p:cNvPicPr>
              <p:nvPr/>
            </p:nvPicPr>
            <p:blipFill>
              <a:blip r:embed="rId63" cstate="print">
                <a:extLst>
                  <a:ext uri="{28A0092B-C50C-407E-A947-70E740481C1C}">
                    <a14:useLocalDpi xmlns:a14="http://schemas.microsoft.com/office/drawing/2010/main" val="0"/>
                  </a:ext>
                </a:extLst>
              </a:blip>
              <a:stretch>
                <a:fillRect/>
              </a:stretch>
            </p:blipFill>
            <p:spPr>
              <a:xfrm>
                <a:off x="8696846" y="1651553"/>
                <a:ext cx="920647" cy="223258"/>
              </a:xfrm>
              <a:prstGeom prst="rect">
                <a:avLst/>
              </a:prstGeom>
            </p:spPr>
          </p:pic>
          <p:pic>
            <p:nvPicPr>
              <p:cNvPr id="168" name="Picture 167"/>
              <p:cNvPicPr>
                <a:picLocks noChangeAspect="1"/>
              </p:cNvPicPr>
              <p:nvPr/>
            </p:nvPicPr>
            <p:blipFill>
              <a:blip r:embed="rId64" cstate="print">
                <a:extLst>
                  <a:ext uri="{28A0092B-C50C-407E-A947-70E740481C1C}">
                    <a14:useLocalDpi xmlns:a14="http://schemas.microsoft.com/office/drawing/2010/main" val="0"/>
                  </a:ext>
                </a:extLst>
              </a:blip>
              <a:stretch>
                <a:fillRect/>
              </a:stretch>
            </p:blipFill>
            <p:spPr>
              <a:xfrm>
                <a:off x="8898756" y="2453535"/>
                <a:ext cx="1015630" cy="211445"/>
              </a:xfrm>
              <a:prstGeom prst="rect">
                <a:avLst/>
              </a:prstGeom>
            </p:spPr>
          </p:pic>
          <p:pic>
            <p:nvPicPr>
              <p:cNvPr id="169" name="Picture 168"/>
              <p:cNvPicPr>
                <a:picLocks noChangeAspect="1"/>
              </p:cNvPicPr>
              <p:nvPr/>
            </p:nvPicPr>
            <p:blipFill>
              <a:blip r:embed="rId65" cstate="print">
                <a:extLst>
                  <a:ext uri="{28A0092B-C50C-407E-A947-70E740481C1C}">
                    <a14:useLocalDpi xmlns:a14="http://schemas.microsoft.com/office/drawing/2010/main" val="0"/>
                  </a:ext>
                </a:extLst>
              </a:blip>
              <a:stretch>
                <a:fillRect/>
              </a:stretch>
            </p:blipFill>
            <p:spPr>
              <a:xfrm>
                <a:off x="8127199" y="4933536"/>
                <a:ext cx="1349136" cy="258786"/>
              </a:xfrm>
              <a:prstGeom prst="rect">
                <a:avLst/>
              </a:prstGeom>
              <a:scene3d>
                <a:camera prst="orthographicFront">
                  <a:rot lat="0" lon="0" rev="0"/>
                </a:camera>
                <a:lightRig rig="threePt" dir="t"/>
              </a:scene3d>
            </p:spPr>
          </p:pic>
          <p:pic>
            <p:nvPicPr>
              <p:cNvPr id="170" name="Picture 169"/>
              <p:cNvPicPr>
                <a:picLocks noChangeAspect="1"/>
              </p:cNvPicPr>
              <p:nvPr/>
            </p:nvPicPr>
            <p:blipFill>
              <a:blip r:embed="rId66" cstate="print">
                <a:extLst>
                  <a:ext uri="{28A0092B-C50C-407E-A947-70E740481C1C}">
                    <a14:useLocalDpi xmlns:a14="http://schemas.microsoft.com/office/drawing/2010/main" val="0"/>
                  </a:ext>
                </a:extLst>
              </a:blip>
              <a:stretch>
                <a:fillRect/>
              </a:stretch>
            </p:blipFill>
            <p:spPr>
              <a:xfrm>
                <a:off x="9076474" y="4258740"/>
                <a:ext cx="784111" cy="297962"/>
              </a:xfrm>
              <a:prstGeom prst="rect">
                <a:avLst/>
              </a:prstGeom>
              <a:scene3d>
                <a:camera prst="orthographicFront">
                  <a:rot lat="0" lon="0" rev="5400000"/>
                </a:camera>
                <a:lightRig rig="threePt" dir="t"/>
              </a:scene3d>
            </p:spPr>
          </p:pic>
          <p:pic>
            <p:nvPicPr>
              <p:cNvPr id="171" name="Picture 170"/>
              <p:cNvPicPr>
                <a:picLocks noChangeAspect="1"/>
              </p:cNvPicPr>
              <p:nvPr/>
            </p:nvPicPr>
            <p:blipFill>
              <a:blip r:embed="rId67">
                <a:extLst>
                  <a:ext uri="{28A0092B-C50C-407E-A947-70E740481C1C}">
                    <a14:useLocalDpi xmlns:a14="http://schemas.microsoft.com/office/drawing/2010/main" val="0"/>
                  </a:ext>
                </a:extLst>
              </a:blip>
              <a:stretch>
                <a:fillRect/>
              </a:stretch>
            </p:blipFill>
            <p:spPr>
              <a:xfrm>
                <a:off x="4069024" y="3428676"/>
                <a:ext cx="786072" cy="314428"/>
              </a:xfrm>
              <a:prstGeom prst="rect">
                <a:avLst/>
              </a:prstGeom>
            </p:spPr>
          </p:pic>
          <p:pic>
            <p:nvPicPr>
              <p:cNvPr id="172" name="Picture 171"/>
              <p:cNvPicPr>
                <a:picLocks noChangeAspect="1"/>
              </p:cNvPicPr>
              <p:nvPr/>
            </p:nvPicPr>
            <p:blipFill>
              <a:blip r:embed="rId68">
                <a:extLst>
                  <a:ext uri="{28A0092B-C50C-407E-A947-70E740481C1C}">
                    <a14:useLocalDpi xmlns:a14="http://schemas.microsoft.com/office/drawing/2010/main" val="0"/>
                  </a:ext>
                </a:extLst>
              </a:blip>
              <a:stretch>
                <a:fillRect/>
              </a:stretch>
            </p:blipFill>
            <p:spPr>
              <a:xfrm>
                <a:off x="6011105" y="1246199"/>
                <a:ext cx="1232890" cy="145618"/>
              </a:xfrm>
              <a:prstGeom prst="rect">
                <a:avLst/>
              </a:prstGeom>
            </p:spPr>
          </p:pic>
          <p:pic>
            <p:nvPicPr>
              <p:cNvPr id="173" name="Picture 172"/>
              <p:cNvPicPr>
                <a:picLocks noChangeAspect="1"/>
              </p:cNvPicPr>
              <p:nvPr/>
            </p:nvPicPr>
            <p:blipFill>
              <a:blip r:embed="rId69" cstate="print">
                <a:extLst>
                  <a:ext uri="{28A0092B-C50C-407E-A947-70E740481C1C}">
                    <a14:useLocalDpi xmlns:a14="http://schemas.microsoft.com/office/drawing/2010/main" val="0"/>
                  </a:ext>
                </a:extLst>
              </a:blip>
              <a:stretch>
                <a:fillRect/>
              </a:stretch>
            </p:blipFill>
            <p:spPr>
              <a:xfrm>
                <a:off x="7119694" y="1555264"/>
                <a:ext cx="856621" cy="227296"/>
              </a:xfrm>
              <a:prstGeom prst="rect">
                <a:avLst/>
              </a:prstGeom>
              <a:scene3d>
                <a:camera prst="orthographicFront">
                  <a:rot lat="0" lon="0" rev="5400000"/>
                </a:camera>
                <a:lightRig rig="threePt" dir="t"/>
              </a:scene3d>
            </p:spPr>
          </p:pic>
          <p:pic>
            <p:nvPicPr>
              <p:cNvPr id="174" name="Picture 173"/>
              <p:cNvPicPr>
                <a:picLocks noChangeAspect="1"/>
              </p:cNvPicPr>
              <p:nvPr/>
            </p:nvPicPr>
            <p:blipFill>
              <a:blip r:embed="rId70" cstate="print">
                <a:extLst>
                  <a:ext uri="{28A0092B-C50C-407E-A947-70E740481C1C}">
                    <a14:useLocalDpi xmlns:a14="http://schemas.microsoft.com/office/drawing/2010/main" val="0"/>
                  </a:ext>
                </a:extLst>
              </a:blip>
              <a:stretch>
                <a:fillRect/>
              </a:stretch>
            </p:blipFill>
            <p:spPr>
              <a:xfrm>
                <a:off x="8998591" y="1959591"/>
                <a:ext cx="657875" cy="370055"/>
              </a:xfrm>
              <a:prstGeom prst="rect">
                <a:avLst/>
              </a:prstGeom>
            </p:spPr>
          </p:pic>
          <p:pic>
            <p:nvPicPr>
              <p:cNvPr id="175" name="Picture 174"/>
              <p:cNvPicPr>
                <a:picLocks noChangeAspect="1"/>
              </p:cNvPicPr>
              <p:nvPr/>
            </p:nvPicPr>
            <p:blipFill>
              <a:blip r:embed="rId71" cstate="print">
                <a:extLst>
                  <a:ext uri="{28A0092B-C50C-407E-A947-70E740481C1C}">
                    <a14:useLocalDpi xmlns:a14="http://schemas.microsoft.com/office/drawing/2010/main" val="0"/>
                  </a:ext>
                </a:extLst>
              </a:blip>
              <a:stretch>
                <a:fillRect/>
              </a:stretch>
            </p:blipFill>
            <p:spPr>
              <a:xfrm>
                <a:off x="7581338" y="2023811"/>
                <a:ext cx="609601" cy="402337"/>
              </a:xfrm>
              <a:prstGeom prst="rect">
                <a:avLst/>
              </a:prstGeom>
            </p:spPr>
          </p:pic>
          <p:pic>
            <p:nvPicPr>
              <p:cNvPr id="176" name="Picture 175"/>
              <p:cNvPicPr>
                <a:picLocks noChangeAspect="1"/>
              </p:cNvPicPr>
              <p:nvPr/>
            </p:nvPicPr>
            <p:blipFill>
              <a:blip r:embed="rId72">
                <a:extLst>
                  <a:ext uri="{28A0092B-C50C-407E-A947-70E740481C1C}">
                    <a14:useLocalDpi xmlns:a14="http://schemas.microsoft.com/office/drawing/2010/main" val="0"/>
                  </a:ext>
                </a:extLst>
              </a:blip>
              <a:stretch>
                <a:fillRect/>
              </a:stretch>
            </p:blipFill>
            <p:spPr>
              <a:xfrm>
                <a:off x="8085407" y="1902014"/>
                <a:ext cx="1066990" cy="385302"/>
              </a:xfrm>
              <a:prstGeom prst="rect">
                <a:avLst/>
              </a:prstGeom>
            </p:spPr>
          </p:pic>
          <p:pic>
            <p:nvPicPr>
              <p:cNvPr id="177" name="Picture 176"/>
              <p:cNvPicPr>
                <a:picLocks noChangeAspect="1"/>
              </p:cNvPicPr>
              <p:nvPr/>
            </p:nvPicPr>
            <p:blipFill>
              <a:blip r:embed="rId73" cstate="print">
                <a:extLst>
                  <a:ext uri="{28A0092B-C50C-407E-A947-70E740481C1C}">
                    <a14:useLocalDpi xmlns:a14="http://schemas.microsoft.com/office/drawing/2010/main" val="0"/>
                  </a:ext>
                </a:extLst>
              </a:blip>
              <a:stretch>
                <a:fillRect/>
              </a:stretch>
            </p:blipFill>
            <p:spPr>
              <a:xfrm>
                <a:off x="7764428" y="1268124"/>
                <a:ext cx="1283018" cy="265582"/>
              </a:xfrm>
              <a:prstGeom prst="rect">
                <a:avLst/>
              </a:prstGeom>
            </p:spPr>
          </p:pic>
          <p:pic>
            <p:nvPicPr>
              <p:cNvPr id="178" name="Picture 177"/>
              <p:cNvPicPr>
                <a:picLocks noChangeAspect="1"/>
              </p:cNvPicPr>
              <p:nvPr/>
            </p:nvPicPr>
            <p:blipFill>
              <a:blip r:embed="rId74" cstate="print">
                <a:extLst>
                  <a:ext uri="{28A0092B-C50C-407E-A947-70E740481C1C}">
                    <a14:useLocalDpi xmlns:a14="http://schemas.microsoft.com/office/drawing/2010/main" val="0"/>
                  </a:ext>
                </a:extLst>
              </a:blip>
              <a:stretch>
                <a:fillRect/>
              </a:stretch>
            </p:blipFill>
            <p:spPr>
              <a:xfrm>
                <a:off x="8739102" y="3159502"/>
                <a:ext cx="873314" cy="103818"/>
              </a:xfrm>
              <a:prstGeom prst="rect">
                <a:avLst/>
              </a:prstGeom>
            </p:spPr>
          </p:pic>
          <p:pic>
            <p:nvPicPr>
              <p:cNvPr id="179" name="Picture 178"/>
              <p:cNvPicPr>
                <a:picLocks noChangeAspect="1"/>
              </p:cNvPicPr>
              <p:nvPr/>
            </p:nvPicPr>
            <p:blipFill>
              <a:blip r:embed="rId75" cstate="print">
                <a:extLst>
                  <a:ext uri="{28A0092B-C50C-407E-A947-70E740481C1C}">
                    <a14:useLocalDpi xmlns:a14="http://schemas.microsoft.com/office/drawing/2010/main" val="0"/>
                  </a:ext>
                </a:extLst>
              </a:blip>
              <a:stretch>
                <a:fillRect/>
              </a:stretch>
            </p:blipFill>
            <p:spPr>
              <a:xfrm>
                <a:off x="8887070" y="3810012"/>
                <a:ext cx="762000" cy="148590"/>
              </a:xfrm>
              <a:prstGeom prst="rect">
                <a:avLst/>
              </a:prstGeom>
            </p:spPr>
          </p:pic>
          <p:pic>
            <p:nvPicPr>
              <p:cNvPr id="180" name="Picture 179"/>
              <p:cNvPicPr>
                <a:picLocks noChangeAspect="1"/>
              </p:cNvPicPr>
              <p:nvPr/>
            </p:nvPicPr>
            <p:blipFill>
              <a:blip r:embed="rId76" cstate="print">
                <a:extLst>
                  <a:ext uri="{28A0092B-C50C-407E-A947-70E740481C1C}">
                    <a14:useLocalDpi xmlns:a14="http://schemas.microsoft.com/office/drawing/2010/main" val="0"/>
                  </a:ext>
                </a:extLst>
              </a:blip>
              <a:stretch>
                <a:fillRect/>
              </a:stretch>
            </p:blipFill>
            <p:spPr>
              <a:xfrm>
                <a:off x="7177326" y="5555946"/>
                <a:ext cx="1096840" cy="272441"/>
              </a:xfrm>
              <a:prstGeom prst="rect">
                <a:avLst/>
              </a:prstGeom>
            </p:spPr>
          </p:pic>
          <p:pic>
            <p:nvPicPr>
              <p:cNvPr id="181" name="Picture 180"/>
              <p:cNvPicPr>
                <a:picLocks noChangeAspect="1"/>
              </p:cNvPicPr>
              <p:nvPr/>
            </p:nvPicPr>
            <p:blipFill>
              <a:blip r:embed="rId77" cstate="print">
                <a:extLst>
                  <a:ext uri="{28A0092B-C50C-407E-A947-70E740481C1C}">
                    <a14:useLocalDpi xmlns:a14="http://schemas.microsoft.com/office/drawing/2010/main" val="0"/>
                  </a:ext>
                </a:extLst>
              </a:blip>
              <a:stretch>
                <a:fillRect/>
              </a:stretch>
            </p:blipFill>
            <p:spPr>
              <a:xfrm>
                <a:off x="5012183" y="1192726"/>
                <a:ext cx="759772" cy="162347"/>
              </a:xfrm>
              <a:prstGeom prst="rect">
                <a:avLst/>
              </a:prstGeom>
            </p:spPr>
          </p:pic>
          <p:pic>
            <p:nvPicPr>
              <p:cNvPr id="182" name="Picture 181"/>
              <p:cNvPicPr>
                <a:picLocks noChangeAspect="1"/>
              </p:cNvPicPr>
              <p:nvPr/>
            </p:nvPicPr>
            <p:blipFill>
              <a:blip r:embed="rId78" cstate="print">
                <a:extLst>
                  <a:ext uri="{28A0092B-C50C-407E-A947-70E740481C1C}">
                    <a14:useLocalDpi xmlns:a14="http://schemas.microsoft.com/office/drawing/2010/main" val="0"/>
                  </a:ext>
                </a:extLst>
              </a:blip>
              <a:stretch>
                <a:fillRect/>
              </a:stretch>
            </p:blipFill>
            <p:spPr>
              <a:xfrm>
                <a:off x="8190939" y="4498601"/>
                <a:ext cx="924834" cy="338668"/>
              </a:xfrm>
              <a:prstGeom prst="rect">
                <a:avLst/>
              </a:prstGeom>
            </p:spPr>
          </p:pic>
          <p:pic>
            <p:nvPicPr>
              <p:cNvPr id="183" name="Picture 182"/>
              <p:cNvPicPr>
                <a:picLocks noChangeAspect="1"/>
              </p:cNvPicPr>
              <p:nvPr/>
            </p:nvPicPr>
            <p:blipFill>
              <a:blip r:embed="rId79" cstate="print">
                <a:extLst>
                  <a:ext uri="{28A0092B-C50C-407E-A947-70E740481C1C}">
                    <a14:useLocalDpi xmlns:a14="http://schemas.microsoft.com/office/drawing/2010/main" val="0"/>
                  </a:ext>
                </a:extLst>
              </a:blip>
              <a:stretch>
                <a:fillRect/>
              </a:stretch>
            </p:blipFill>
            <p:spPr>
              <a:xfrm>
                <a:off x="2860340" y="3044353"/>
                <a:ext cx="374320" cy="374320"/>
              </a:xfrm>
              <a:prstGeom prst="rect">
                <a:avLst/>
              </a:prstGeom>
            </p:spPr>
          </p:pic>
          <p:pic>
            <p:nvPicPr>
              <p:cNvPr id="184" name="Picture 183"/>
              <p:cNvPicPr>
                <a:picLocks noChangeAspect="1"/>
              </p:cNvPicPr>
              <p:nvPr/>
            </p:nvPicPr>
            <p:blipFill>
              <a:blip r:embed="rId80" cstate="print">
                <a:extLst>
                  <a:ext uri="{28A0092B-C50C-407E-A947-70E740481C1C}">
                    <a14:useLocalDpi xmlns:a14="http://schemas.microsoft.com/office/drawing/2010/main" val="0"/>
                  </a:ext>
                </a:extLst>
              </a:blip>
              <a:stretch>
                <a:fillRect/>
              </a:stretch>
            </p:blipFill>
            <p:spPr>
              <a:xfrm>
                <a:off x="4097942" y="5252736"/>
                <a:ext cx="348752" cy="348752"/>
              </a:xfrm>
              <a:prstGeom prst="rect">
                <a:avLst/>
              </a:prstGeom>
            </p:spPr>
          </p:pic>
          <p:pic>
            <p:nvPicPr>
              <p:cNvPr id="185" name="Picture 184"/>
              <p:cNvPicPr>
                <a:picLocks noChangeAspect="1"/>
              </p:cNvPicPr>
              <p:nvPr/>
            </p:nvPicPr>
            <p:blipFill>
              <a:blip r:embed="rId81" cstate="print">
                <a:extLst>
                  <a:ext uri="{28A0092B-C50C-407E-A947-70E740481C1C}">
                    <a14:useLocalDpi xmlns:a14="http://schemas.microsoft.com/office/drawing/2010/main" val="0"/>
                  </a:ext>
                </a:extLst>
              </a:blip>
              <a:stretch>
                <a:fillRect/>
              </a:stretch>
            </p:blipFill>
            <p:spPr>
              <a:xfrm>
                <a:off x="6767738" y="1381001"/>
                <a:ext cx="753800" cy="519646"/>
              </a:xfrm>
              <a:prstGeom prst="rect">
                <a:avLst/>
              </a:prstGeom>
            </p:spPr>
          </p:pic>
          <p:pic>
            <p:nvPicPr>
              <p:cNvPr id="186" name="Picture 185"/>
              <p:cNvPicPr>
                <a:picLocks noChangeAspect="1"/>
              </p:cNvPicPr>
              <p:nvPr/>
            </p:nvPicPr>
            <p:blipFill>
              <a:blip r:embed="rId82" cstate="print">
                <a:extLst>
                  <a:ext uri="{28A0092B-C50C-407E-A947-70E740481C1C}">
                    <a14:useLocalDpi xmlns:a14="http://schemas.microsoft.com/office/drawing/2010/main" val="0"/>
                  </a:ext>
                </a:extLst>
              </a:blip>
              <a:stretch>
                <a:fillRect/>
              </a:stretch>
            </p:blipFill>
            <p:spPr>
              <a:xfrm>
                <a:off x="2935772" y="1434422"/>
                <a:ext cx="950383" cy="263728"/>
              </a:xfrm>
              <a:prstGeom prst="rect">
                <a:avLst/>
              </a:prstGeom>
            </p:spPr>
          </p:pic>
          <p:pic>
            <p:nvPicPr>
              <p:cNvPr id="187" name="Picture 186"/>
              <p:cNvPicPr>
                <a:picLocks noChangeAspect="1"/>
              </p:cNvPicPr>
              <p:nvPr/>
            </p:nvPicPr>
            <p:blipFill>
              <a:blip r:embed="rId83" cstate="print">
                <a:extLst>
                  <a:ext uri="{28A0092B-C50C-407E-A947-70E740481C1C}">
                    <a14:useLocalDpi xmlns:a14="http://schemas.microsoft.com/office/drawing/2010/main" val="0"/>
                  </a:ext>
                </a:extLst>
              </a:blip>
              <a:stretch>
                <a:fillRect/>
              </a:stretch>
            </p:blipFill>
            <p:spPr>
              <a:xfrm>
                <a:off x="8274166" y="2337941"/>
                <a:ext cx="653296" cy="386068"/>
              </a:xfrm>
              <a:prstGeom prst="rect">
                <a:avLst/>
              </a:prstGeom>
            </p:spPr>
          </p:pic>
          <p:pic>
            <p:nvPicPr>
              <p:cNvPr id="188" name="Picture 187"/>
              <p:cNvPicPr>
                <a:picLocks noChangeAspect="1"/>
              </p:cNvPicPr>
              <p:nvPr/>
            </p:nvPicPr>
            <p:blipFill>
              <a:blip r:embed="rId84" cstate="print">
                <a:extLst>
                  <a:ext uri="{28A0092B-C50C-407E-A947-70E740481C1C}">
                    <a14:useLocalDpi xmlns:a14="http://schemas.microsoft.com/office/drawing/2010/main" val="0"/>
                  </a:ext>
                </a:extLst>
              </a:blip>
              <a:stretch>
                <a:fillRect/>
              </a:stretch>
            </p:blipFill>
            <p:spPr>
              <a:xfrm>
                <a:off x="8519709" y="2852186"/>
                <a:ext cx="1143000" cy="116602"/>
              </a:xfrm>
              <a:prstGeom prst="rect">
                <a:avLst/>
              </a:prstGeom>
            </p:spPr>
          </p:pic>
          <p:pic>
            <p:nvPicPr>
              <p:cNvPr id="189" name="Picture 188"/>
              <p:cNvPicPr>
                <a:picLocks noChangeAspect="1"/>
              </p:cNvPicPr>
              <p:nvPr/>
            </p:nvPicPr>
            <p:blipFill>
              <a:blip r:embed="rId85">
                <a:extLst>
                  <a:ext uri="{28A0092B-C50C-407E-A947-70E740481C1C}">
                    <a14:useLocalDpi xmlns:a14="http://schemas.microsoft.com/office/drawing/2010/main" val="0"/>
                  </a:ext>
                </a:extLst>
              </a:blip>
              <a:stretch>
                <a:fillRect/>
              </a:stretch>
            </p:blipFill>
            <p:spPr>
              <a:xfrm>
                <a:off x="4457002" y="1278152"/>
                <a:ext cx="853648" cy="626008"/>
              </a:xfrm>
              <a:prstGeom prst="rect">
                <a:avLst/>
              </a:prstGeom>
            </p:spPr>
          </p:pic>
          <p:pic>
            <p:nvPicPr>
              <p:cNvPr id="190" name="Picture 189"/>
              <p:cNvPicPr>
                <a:picLocks noChangeAspect="1"/>
              </p:cNvPicPr>
              <p:nvPr/>
            </p:nvPicPr>
            <p:blipFill>
              <a:blip r:embed="rId86" cstate="print">
                <a:extLst>
                  <a:ext uri="{28A0092B-C50C-407E-A947-70E740481C1C}">
                    <a14:useLocalDpi xmlns:a14="http://schemas.microsoft.com/office/drawing/2010/main" val="0"/>
                  </a:ext>
                </a:extLst>
              </a:blip>
              <a:stretch>
                <a:fillRect/>
              </a:stretch>
            </p:blipFill>
            <p:spPr>
              <a:xfrm>
                <a:off x="2643387" y="1839004"/>
                <a:ext cx="627325" cy="327190"/>
              </a:xfrm>
              <a:prstGeom prst="rect">
                <a:avLst/>
              </a:prstGeom>
            </p:spPr>
          </p:pic>
          <p:pic>
            <p:nvPicPr>
              <p:cNvPr id="191" name="Picture 190"/>
              <p:cNvPicPr>
                <a:picLocks noChangeAspect="1"/>
              </p:cNvPicPr>
              <p:nvPr/>
            </p:nvPicPr>
            <p:blipFill>
              <a:blip r:embed="rId87" cstate="print">
                <a:extLst>
                  <a:ext uri="{28A0092B-C50C-407E-A947-70E740481C1C}">
                    <a14:useLocalDpi xmlns:a14="http://schemas.microsoft.com/office/drawing/2010/main" val="0"/>
                  </a:ext>
                </a:extLst>
              </a:blip>
              <a:stretch>
                <a:fillRect/>
              </a:stretch>
            </p:blipFill>
            <p:spPr>
              <a:xfrm>
                <a:off x="6582156" y="5331218"/>
                <a:ext cx="689226" cy="166793"/>
              </a:xfrm>
              <a:prstGeom prst="rect">
                <a:avLst/>
              </a:prstGeom>
            </p:spPr>
          </p:pic>
          <p:pic>
            <p:nvPicPr>
              <p:cNvPr id="192" name="Picture 191"/>
              <p:cNvPicPr>
                <a:picLocks noChangeAspect="1"/>
              </p:cNvPicPr>
              <p:nvPr/>
            </p:nvPicPr>
            <p:blipFill>
              <a:blip r:embed="rId88" cstate="print">
                <a:extLst>
                  <a:ext uri="{28A0092B-C50C-407E-A947-70E740481C1C}">
                    <a14:useLocalDpi xmlns:a14="http://schemas.microsoft.com/office/drawing/2010/main" val="0"/>
                  </a:ext>
                </a:extLst>
              </a:blip>
              <a:stretch>
                <a:fillRect/>
              </a:stretch>
            </p:blipFill>
            <p:spPr>
              <a:xfrm>
                <a:off x="5699919" y="5252736"/>
                <a:ext cx="777495" cy="425192"/>
              </a:xfrm>
              <a:prstGeom prst="rect">
                <a:avLst/>
              </a:prstGeom>
            </p:spPr>
          </p:pic>
          <p:pic>
            <p:nvPicPr>
              <p:cNvPr id="193" name="Picture 192"/>
              <p:cNvPicPr>
                <a:picLocks noChangeAspect="1"/>
              </p:cNvPicPr>
              <p:nvPr/>
            </p:nvPicPr>
            <p:blipFill>
              <a:blip r:embed="rId89" cstate="print">
                <a:extLst>
                  <a:ext uri="{28A0092B-C50C-407E-A947-70E740481C1C}">
                    <a14:useLocalDpi xmlns:a14="http://schemas.microsoft.com/office/drawing/2010/main" val="0"/>
                  </a:ext>
                </a:extLst>
              </a:blip>
              <a:stretch>
                <a:fillRect/>
              </a:stretch>
            </p:blipFill>
            <p:spPr>
              <a:xfrm>
                <a:off x="8868511" y="3405613"/>
                <a:ext cx="730298" cy="251358"/>
              </a:xfrm>
              <a:prstGeom prst="rect">
                <a:avLst/>
              </a:prstGeom>
            </p:spPr>
          </p:pic>
          <p:pic>
            <p:nvPicPr>
              <p:cNvPr id="194" name="Picture 193"/>
              <p:cNvPicPr>
                <a:picLocks noChangeAspect="1"/>
              </p:cNvPicPr>
              <p:nvPr/>
            </p:nvPicPr>
            <p:blipFill>
              <a:blip r:embed="rId90" cstate="print">
                <a:extLst>
                  <a:ext uri="{28A0092B-C50C-407E-A947-70E740481C1C}">
                    <a14:useLocalDpi xmlns:a14="http://schemas.microsoft.com/office/drawing/2010/main" val="0"/>
                  </a:ext>
                </a:extLst>
              </a:blip>
              <a:stretch>
                <a:fillRect/>
              </a:stretch>
            </p:blipFill>
            <p:spPr>
              <a:xfrm>
                <a:off x="7962784" y="2822302"/>
                <a:ext cx="436762" cy="436762"/>
              </a:xfrm>
              <a:prstGeom prst="rect">
                <a:avLst/>
              </a:prstGeom>
            </p:spPr>
          </p:pic>
          <p:pic>
            <p:nvPicPr>
              <p:cNvPr id="195" name="Picture 194"/>
              <p:cNvPicPr>
                <a:picLocks noChangeAspect="1"/>
              </p:cNvPicPr>
              <p:nvPr/>
            </p:nvPicPr>
            <p:blipFill>
              <a:blip r:embed="rId91" cstate="print">
                <a:extLst>
                  <a:ext uri="{28A0092B-C50C-407E-A947-70E740481C1C}">
                    <a14:useLocalDpi xmlns:a14="http://schemas.microsoft.com/office/drawing/2010/main" val="0"/>
                  </a:ext>
                </a:extLst>
              </a:blip>
              <a:stretch>
                <a:fillRect/>
              </a:stretch>
            </p:blipFill>
            <p:spPr>
              <a:xfrm>
                <a:off x="4605026" y="5236745"/>
                <a:ext cx="715662" cy="319201"/>
              </a:xfrm>
              <a:prstGeom prst="rect">
                <a:avLst/>
              </a:prstGeom>
            </p:spPr>
          </p:pic>
          <p:pic>
            <p:nvPicPr>
              <p:cNvPr id="196" name="Picture 195"/>
              <p:cNvPicPr>
                <a:picLocks noChangeAspect="1"/>
              </p:cNvPicPr>
              <p:nvPr/>
            </p:nvPicPr>
            <p:blipFill>
              <a:blip r:embed="rId92" cstate="print">
                <a:extLst>
                  <a:ext uri="{28A0092B-C50C-407E-A947-70E740481C1C}">
                    <a14:useLocalDpi xmlns:a14="http://schemas.microsoft.com/office/drawing/2010/main" val="0"/>
                  </a:ext>
                </a:extLst>
              </a:blip>
              <a:stretch>
                <a:fillRect/>
              </a:stretch>
            </p:blipFill>
            <p:spPr>
              <a:xfrm>
                <a:off x="8096480" y="3387241"/>
                <a:ext cx="772031" cy="283078"/>
              </a:xfrm>
              <a:prstGeom prst="rect">
                <a:avLst/>
              </a:prstGeom>
            </p:spPr>
          </p:pic>
          <p:pic>
            <p:nvPicPr>
              <p:cNvPr id="197" name="Picture 196"/>
              <p:cNvPicPr>
                <a:picLocks noChangeAspect="1"/>
              </p:cNvPicPr>
              <p:nvPr/>
            </p:nvPicPr>
            <p:blipFill>
              <a:blip r:embed="rId93">
                <a:extLst>
                  <a:ext uri="{28A0092B-C50C-407E-A947-70E740481C1C}">
                    <a14:useLocalDpi xmlns:a14="http://schemas.microsoft.com/office/drawing/2010/main" val="0"/>
                  </a:ext>
                </a:extLst>
              </a:blip>
              <a:stretch>
                <a:fillRect/>
              </a:stretch>
            </p:blipFill>
            <p:spPr>
              <a:xfrm>
                <a:off x="6056137" y="5214016"/>
                <a:ext cx="1082872" cy="1082872"/>
              </a:xfrm>
              <a:prstGeom prst="rect">
                <a:avLst/>
              </a:prstGeom>
            </p:spPr>
          </p:pic>
        </p:grpSp>
        <p:pic>
          <p:nvPicPr>
            <p:cNvPr id="6" name="Picture 5"/>
            <p:cNvPicPr>
              <a:picLocks noChangeAspect="1"/>
            </p:cNvPicPr>
            <p:nvPr/>
          </p:nvPicPr>
          <p:blipFill>
            <a:blip r:embed="rId94"/>
            <a:stretch>
              <a:fillRect/>
            </a:stretch>
          </p:blipFill>
          <p:spPr>
            <a:xfrm>
              <a:off x="8739102" y="3131492"/>
              <a:ext cx="1256196" cy="499151"/>
            </a:xfrm>
            <a:prstGeom prst="rect">
              <a:avLst/>
            </a:prstGeom>
          </p:spPr>
        </p:pic>
        <p:pic>
          <p:nvPicPr>
            <p:cNvPr id="7" name="Picture 6"/>
            <p:cNvPicPr>
              <a:picLocks noChangeAspect="1"/>
            </p:cNvPicPr>
            <p:nvPr/>
          </p:nvPicPr>
          <p:blipFill>
            <a:blip r:embed="rId95"/>
            <a:stretch>
              <a:fillRect/>
            </a:stretch>
          </p:blipFill>
          <p:spPr>
            <a:xfrm>
              <a:off x="3455685" y="5650896"/>
              <a:ext cx="811701" cy="258024"/>
            </a:xfrm>
            <a:prstGeom prst="rect">
              <a:avLst/>
            </a:prstGeom>
          </p:spPr>
        </p:pic>
        <p:pic>
          <p:nvPicPr>
            <p:cNvPr id="9" name="Picture 8"/>
            <p:cNvPicPr>
              <a:picLocks noChangeAspect="1"/>
            </p:cNvPicPr>
            <p:nvPr/>
          </p:nvPicPr>
          <p:blipFill>
            <a:blip r:embed="rId96"/>
            <a:stretch>
              <a:fillRect/>
            </a:stretch>
          </p:blipFill>
          <p:spPr>
            <a:xfrm>
              <a:off x="2874528" y="5150594"/>
              <a:ext cx="909141" cy="361248"/>
            </a:xfrm>
            <a:prstGeom prst="rect">
              <a:avLst/>
            </a:prstGeom>
          </p:spPr>
        </p:pic>
      </p:grpSp>
    </p:spTree>
    <p:extLst>
      <p:ext uri="{BB962C8B-B14F-4D97-AF65-F5344CB8AC3E}">
        <p14:creationId xmlns:p14="http://schemas.microsoft.com/office/powerpoint/2010/main" val="4116282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33CF692D-DBED-4E76-91E1-F73D9E30F767}"/>
              </a:ext>
            </a:extLst>
          </p:cNvPr>
          <p:cNvSpPr>
            <a:spLocks noGrp="1"/>
          </p:cNvSpPr>
          <p:nvPr>
            <p:ph type="title"/>
          </p:nvPr>
        </p:nvSpPr>
        <p:spPr/>
        <p:txBody>
          <a:bodyPr/>
          <a:lstStyle/>
          <a:p>
            <a:r>
              <a:rPr lang="en-GB" dirty="0"/>
              <a:t>Central Europe Customers</a:t>
            </a:r>
          </a:p>
        </p:txBody>
      </p:sp>
      <p:sp>
        <p:nvSpPr>
          <p:cNvPr id="6" name="Content Placeholder 5">
            <a:extLst>
              <a:ext uri="{FF2B5EF4-FFF2-40B4-BE49-F238E27FC236}">
                <a16:creationId xmlns:a16="http://schemas.microsoft.com/office/drawing/2014/main" xmlns="" id="{C1D23F8F-C92E-40BB-93A2-9F93EDCF74E0}"/>
              </a:ext>
            </a:extLst>
          </p:cNvPr>
          <p:cNvSpPr>
            <a:spLocks noGrp="1"/>
          </p:cNvSpPr>
          <p:nvPr>
            <p:ph idx="1"/>
          </p:nvPr>
        </p:nvSpPr>
        <p:spPr/>
        <p:txBody>
          <a:bodyPr/>
          <a:lstStyle/>
          <a:p>
            <a:endParaRPr lang="en-GB"/>
          </a:p>
        </p:txBody>
      </p:sp>
      <p:pic>
        <p:nvPicPr>
          <p:cNvPr id="7" name="Picture 6">
            <a:extLst>
              <a:ext uri="{FF2B5EF4-FFF2-40B4-BE49-F238E27FC236}">
                <a16:creationId xmlns:a16="http://schemas.microsoft.com/office/drawing/2014/main" xmlns="" id="{54342744-A7D1-4C15-8360-0AFED32021FB}"/>
              </a:ext>
            </a:extLst>
          </p:cNvPr>
          <p:cNvPicPr>
            <a:picLocks noChangeAspect="1"/>
          </p:cNvPicPr>
          <p:nvPr/>
        </p:nvPicPr>
        <p:blipFill>
          <a:blip r:embed="rId2"/>
          <a:stretch>
            <a:fillRect/>
          </a:stretch>
        </p:blipFill>
        <p:spPr>
          <a:xfrm>
            <a:off x="772511" y="898768"/>
            <a:ext cx="10581290" cy="5267609"/>
          </a:xfrm>
          <a:prstGeom prst="rect">
            <a:avLst/>
          </a:prstGeom>
        </p:spPr>
      </p:pic>
    </p:spTree>
    <p:extLst>
      <p:ext uri="{BB962C8B-B14F-4D97-AF65-F5344CB8AC3E}">
        <p14:creationId xmlns:p14="http://schemas.microsoft.com/office/powerpoint/2010/main" val="3352357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0467" y="105878"/>
            <a:ext cx="6019997" cy="3987023"/>
          </a:xfrm>
          <a:prstGeom prst="rect">
            <a:avLst/>
          </a:prstGeom>
        </p:spPr>
      </p:pic>
    </p:spTree>
    <p:extLst>
      <p:ext uri="{BB962C8B-B14F-4D97-AF65-F5344CB8AC3E}">
        <p14:creationId xmlns:p14="http://schemas.microsoft.com/office/powerpoint/2010/main" val="275861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3"/>
          <p:cNvSpPr txBox="1">
            <a:spLocks/>
          </p:cNvSpPr>
          <p:nvPr/>
        </p:nvSpPr>
        <p:spPr>
          <a:xfrm>
            <a:off x="1795841" y="1509165"/>
            <a:ext cx="8400490" cy="609398"/>
          </a:xfrm>
          <a:prstGeom prst="rect">
            <a:avLst/>
          </a:prstGeom>
          <a:noFill/>
        </p:spPr>
        <p:txBody>
          <a:bodyPr wrap="square">
            <a:spAutoFit/>
          </a:bodyPr>
          <a:lstStyle>
            <a:lvl1pPr marL="45720" indent="0" algn="l" defTabSz="457200" rtl="0" eaLnBrk="1" latinLnBrk="0" hangingPunct="1">
              <a:spcBef>
                <a:spcPct val="20000"/>
              </a:spcBef>
              <a:buFont typeface="Arial"/>
              <a:buNone/>
              <a:defRPr sz="1800" b="0" i="1" kern="1200" baseline="0">
                <a:solidFill>
                  <a:srgbClr val="76BD3E"/>
                </a:solidFill>
                <a:latin typeface="Fira Sans"/>
                <a:ea typeface="+mn-ea"/>
                <a:cs typeface="Fira San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360" i="0" dirty="0" smtClean="0">
                <a:solidFill>
                  <a:srgbClr val="99CC33"/>
                </a:solidFill>
                <a:latin typeface="Open Sans" panose="020B0606030504020204" pitchFamily="34" charset="0"/>
                <a:ea typeface="Open Sans" panose="020B0606030504020204" pitchFamily="34" charset="0"/>
                <a:cs typeface="Open Sans" panose="020B0606030504020204" pitchFamily="34" charset="0"/>
              </a:rPr>
              <a:t>Login´s, Account´s, Password´s</a:t>
            </a:r>
            <a:endParaRPr lang="en-US" sz="3360" i="0" dirty="0">
              <a:solidFill>
                <a:srgbClr val="99CC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p:cNvSpPr>
            <a:spLocks noGrp="1"/>
          </p:cNvSpPr>
          <p:nvPr>
            <p:ph idx="1"/>
          </p:nvPr>
        </p:nvSpPr>
        <p:spPr>
          <a:xfrm>
            <a:off x="1881286" y="2332214"/>
            <a:ext cx="9365834" cy="3192352"/>
          </a:xfrm>
        </p:spPr>
        <p:txBody>
          <a:bodyPr>
            <a:normAutofit lnSpcReduction="10000"/>
          </a:bodyPr>
          <a:lstStyle/>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Every standard Employee </a:t>
            </a:r>
            <a:r>
              <a:rPr lang="en-US" sz="2160" dirty="0" smtClean="0">
                <a:latin typeface="Open Sans" panose="020B0606030504020204" pitchFamily="34" charset="0"/>
                <a:ea typeface="Open Sans" panose="020B0606030504020204" pitchFamily="34" charset="0"/>
                <a:cs typeface="Open Sans" panose="020B0606030504020204" pitchFamily="34" charset="0"/>
              </a:rPr>
              <a:t>today has to remember at least 15 Logins</a:t>
            </a:r>
            <a:endParaRPr lang="en-US" sz="2160" i="1" u="sng"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Today´s IT Admin´s </a:t>
            </a:r>
            <a:r>
              <a:rPr lang="en-US" sz="2160" dirty="0" smtClean="0">
                <a:latin typeface="Open Sans" panose="020B0606030504020204" pitchFamily="34" charset="0"/>
                <a:ea typeface="Open Sans" panose="020B0606030504020204" pitchFamily="34" charset="0"/>
                <a:cs typeface="Open Sans" panose="020B0606030504020204" pitchFamily="34" charset="0"/>
              </a:rPr>
              <a:t>have to work with </a:t>
            </a:r>
            <a:r>
              <a:rPr lang="en-US" sz="2160" b="1" dirty="0" smtClean="0">
                <a:latin typeface="Open Sans" panose="020B0606030504020204" pitchFamily="34" charset="0"/>
                <a:ea typeface="Open Sans" panose="020B0606030504020204" pitchFamily="34" charset="0"/>
                <a:cs typeface="Open Sans" panose="020B0606030504020204" pitchFamily="34" charset="0"/>
              </a:rPr>
              <a:t>hundred´s or thousand´s </a:t>
            </a:r>
            <a:r>
              <a:rPr lang="en-US" sz="2160" dirty="0" smtClean="0">
                <a:latin typeface="Open Sans" panose="020B0606030504020204" pitchFamily="34" charset="0"/>
                <a:ea typeface="Open Sans" panose="020B0606030504020204" pitchFamily="34" charset="0"/>
                <a:cs typeface="Open Sans" panose="020B0606030504020204" pitchFamily="34" charset="0"/>
              </a:rPr>
              <a:t>of Accounts and Login credentials</a:t>
            </a:r>
            <a:r>
              <a:rPr lang="en-US" sz="2160" b="1" dirty="0" smtClean="0">
                <a:latin typeface="Open Sans" panose="020B0606030504020204" pitchFamily="34" charset="0"/>
                <a:ea typeface="Open Sans" panose="020B0606030504020204" pitchFamily="34" charset="0"/>
                <a:cs typeface="Open Sans" panose="020B0606030504020204" pitchFamily="34" charset="0"/>
              </a:rPr>
              <a:t> </a:t>
            </a:r>
            <a:r>
              <a:rPr lang="en-US" sz="2160" dirty="0" err="1" smtClean="0">
                <a:latin typeface="Open Sans" panose="020B0606030504020204" pitchFamily="34" charset="0"/>
                <a:ea typeface="Open Sans" panose="020B0606030504020204" pitchFamily="34" charset="0"/>
                <a:cs typeface="Open Sans" panose="020B0606030504020204" pitchFamily="34" charset="0"/>
              </a:rPr>
              <a:t>on-premise</a:t>
            </a:r>
            <a:r>
              <a:rPr lang="en-US" sz="2160" dirty="0" smtClean="0">
                <a:latin typeface="Open Sans" panose="020B0606030504020204" pitchFamily="34" charset="0"/>
                <a:ea typeface="Open Sans" panose="020B0606030504020204" pitchFamily="34" charset="0"/>
                <a:cs typeface="Open Sans" panose="020B0606030504020204" pitchFamily="34" charset="0"/>
              </a:rPr>
              <a:t> </a:t>
            </a:r>
            <a:r>
              <a:rPr lang="en-US" sz="2160" dirty="0">
                <a:latin typeface="Open Sans" panose="020B0606030504020204" pitchFamily="34" charset="0"/>
                <a:ea typeface="Open Sans" panose="020B0606030504020204" pitchFamily="34" charset="0"/>
                <a:cs typeface="Open Sans" panose="020B0606030504020204" pitchFamily="34" charset="0"/>
              </a:rPr>
              <a:t>&amp; cloud</a:t>
            </a:r>
            <a:r>
              <a:rPr lang="en-US" sz="2160" dirty="0" smtClean="0">
                <a:latin typeface="Open Sans" panose="020B0606030504020204" pitchFamily="34" charset="0"/>
                <a:ea typeface="Open Sans" panose="020B0606030504020204" pitchFamily="34" charset="0"/>
                <a:cs typeface="Open Sans" panose="020B0606030504020204" pitchFamily="34" charset="0"/>
              </a:rPr>
              <a:t>.</a:t>
            </a:r>
          </a:p>
          <a:p>
            <a:pPr marL="342900" lvl="1" indent="-342900">
              <a:spcBef>
                <a:spcPts val="1000"/>
              </a:spcBef>
              <a:spcAft>
                <a:spcPts val="1440"/>
              </a:spcAft>
              <a:buClr>
                <a:srgbClr val="76BD22"/>
              </a:buClr>
              <a:buFont typeface="Wingdings" panose="05000000000000000000" pitchFamily="2" charset="2"/>
              <a:buChar char="§"/>
            </a:pPr>
            <a:r>
              <a:rPr lang="en-US" sz="2160" dirty="0" smtClean="0">
                <a:latin typeface="Open Sans" panose="020B0606030504020204" pitchFamily="34" charset="0"/>
                <a:ea typeface="Open Sans" panose="020B0606030504020204" pitchFamily="34" charset="0"/>
                <a:cs typeface="Open Sans" panose="020B0606030504020204" pitchFamily="34" charset="0"/>
              </a:rPr>
              <a:t>This </a:t>
            </a:r>
            <a:r>
              <a:rPr lang="en-US" sz="2160" b="1" dirty="0" smtClean="0">
                <a:latin typeface="Open Sans" panose="020B0606030504020204" pitchFamily="34" charset="0"/>
                <a:ea typeface="Open Sans" panose="020B0606030504020204" pitchFamily="34" charset="0"/>
                <a:cs typeface="Open Sans" panose="020B0606030504020204" pitchFamily="34" charset="0"/>
              </a:rPr>
              <a:t>“Secrets” </a:t>
            </a:r>
            <a:r>
              <a:rPr lang="en-US" sz="2160" dirty="0" smtClean="0">
                <a:latin typeface="Open Sans" panose="020B0606030504020204" pitchFamily="34" charset="0"/>
                <a:ea typeface="Open Sans" panose="020B0606030504020204" pitchFamily="34" charset="0"/>
                <a:cs typeface="Open Sans" panose="020B0606030504020204" pitchFamily="34" charset="0"/>
              </a:rPr>
              <a:t>represent </a:t>
            </a:r>
            <a:r>
              <a:rPr lang="en-US" sz="2160" dirty="0">
                <a:latin typeface="Open Sans" panose="020B0606030504020204" pitchFamily="34" charset="0"/>
                <a:ea typeface="Open Sans" panose="020B0606030504020204" pitchFamily="34" charset="0"/>
                <a:cs typeface="Open Sans" panose="020B0606030504020204" pitchFamily="34" charset="0"/>
              </a:rPr>
              <a:t>one of the </a:t>
            </a:r>
            <a:r>
              <a:rPr lang="en-US" sz="2160" b="1" dirty="0">
                <a:latin typeface="Open Sans" panose="020B0606030504020204" pitchFamily="34" charset="0"/>
                <a:ea typeface="Open Sans" panose="020B0606030504020204" pitchFamily="34" charset="0"/>
                <a:cs typeface="Open Sans" panose="020B0606030504020204" pitchFamily="34" charset="0"/>
              </a:rPr>
              <a:t>most vulnerable aspects </a:t>
            </a:r>
            <a:r>
              <a:rPr lang="en-US" sz="2160" dirty="0">
                <a:latin typeface="Open Sans" panose="020B0606030504020204" pitchFamily="34" charset="0"/>
                <a:ea typeface="Open Sans" panose="020B0606030504020204" pitchFamily="34" charset="0"/>
                <a:cs typeface="Open Sans" panose="020B0606030504020204" pitchFamily="34" charset="0"/>
              </a:rPr>
              <a:t>of an organization’s IT infrastructure</a:t>
            </a:r>
            <a:r>
              <a:rPr lang="en-US" sz="2160" dirty="0" smtClean="0">
                <a:latin typeface="Open Sans" panose="020B0606030504020204" pitchFamily="34" charset="0"/>
                <a:ea typeface="Open Sans" panose="020B0606030504020204" pitchFamily="34" charset="0"/>
                <a:cs typeface="Open Sans" panose="020B0606030504020204" pitchFamily="34" charset="0"/>
              </a:rPr>
              <a:t>.</a:t>
            </a:r>
          </a:p>
          <a:p>
            <a:pPr marL="342900" lvl="1" indent="-342900">
              <a:spcBef>
                <a:spcPts val="1000"/>
              </a:spcBef>
              <a:spcAft>
                <a:spcPts val="1440"/>
              </a:spcAft>
              <a:buClr>
                <a:srgbClr val="76BD22"/>
              </a:buClr>
              <a:buFont typeface="Wingdings" panose="05000000000000000000" pitchFamily="2" charset="2"/>
              <a:buChar char="§"/>
            </a:pPr>
            <a:r>
              <a:rPr lang="en-US" sz="2160" b="1" dirty="0" smtClean="0">
                <a:latin typeface="Open Sans" panose="020B0606030504020204" pitchFamily="34" charset="0"/>
                <a:ea typeface="Open Sans" panose="020B0606030504020204" pitchFamily="34" charset="0"/>
                <a:cs typeface="Open Sans" panose="020B0606030504020204" pitchFamily="34" charset="0"/>
              </a:rPr>
              <a:t>“Secrets</a:t>
            </a:r>
            <a:r>
              <a:rPr lang="en-US" sz="2160" b="1" dirty="0">
                <a:latin typeface="Open Sans" panose="020B0606030504020204" pitchFamily="34" charset="0"/>
                <a:ea typeface="Open Sans" panose="020B0606030504020204" pitchFamily="34" charset="0"/>
                <a:cs typeface="Open Sans" panose="020B0606030504020204" pitchFamily="34" charset="0"/>
              </a:rPr>
              <a:t>” </a:t>
            </a:r>
            <a:r>
              <a:rPr lang="en-US" sz="2160" dirty="0" smtClean="0">
                <a:latin typeface="Open Sans" panose="020B0606030504020204" pitchFamily="34" charset="0"/>
                <a:ea typeface="Open Sans" panose="020B0606030504020204" pitchFamily="34" charset="0"/>
                <a:cs typeface="Open Sans" panose="020B0606030504020204" pitchFamily="34" charset="0"/>
              </a:rPr>
              <a:t>are very often stored in plain text in </a:t>
            </a:r>
            <a:r>
              <a:rPr lang="en-US" sz="2160" b="1" dirty="0" smtClean="0">
                <a:latin typeface="Open Sans" panose="020B0606030504020204" pitchFamily="34" charset="0"/>
                <a:ea typeface="Open Sans" panose="020B0606030504020204" pitchFamily="34" charset="0"/>
                <a:cs typeface="Open Sans" panose="020B0606030504020204" pitchFamily="34" charset="0"/>
              </a:rPr>
              <a:t>Text, Word or Excel files.</a:t>
            </a:r>
            <a:endParaRPr lang="en-US" sz="2160" b="1"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endParaRPr lang="en-US" sz="2160" dirty="0">
              <a:latin typeface="Open Sans" panose="020B0606030504020204" pitchFamily="34" charset="0"/>
              <a:ea typeface="Open Sans" panose="020B0606030504020204" pitchFamily="34" charset="0"/>
              <a:cs typeface="Open Sans" panose="020B0606030504020204" pitchFamily="34" charset="0"/>
            </a:endParaRPr>
          </a:p>
          <a:p>
            <a:pPr marL="0" indent="-457182"/>
            <a:endParaRPr lang="en-US" sz="2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0" indent="-457182"/>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itle 1"/>
          <p:cNvSpPr txBox="1">
            <a:spLocks/>
          </p:cNvSpPr>
          <p:nvPr/>
        </p:nvSpPr>
        <p:spPr>
          <a:xfrm>
            <a:off x="1805382" y="959290"/>
            <a:ext cx="8229600" cy="952500"/>
          </a:xfrm>
          <a:prstGeom prst="rect">
            <a:avLst/>
          </a:prstGeom>
        </p:spPr>
        <p:txBody>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l">
              <a:lnSpc>
                <a:spcPct val="90000"/>
              </a:lnSpc>
            </a:pPr>
            <a:r>
              <a:rPr lang="en-US" sz="4800" b="1" cap="all" dirty="0" smtClean="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The problem:</a:t>
            </a:r>
            <a:endParaRPr lang="en-US" sz="4800" b="1" cap="all"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1539752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159AB765-533B-4036-A7AB-1974BB722F0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extBox 1">
            <a:extLst>
              <a:ext uri="{FF2B5EF4-FFF2-40B4-BE49-F238E27FC236}">
                <a16:creationId xmlns="" xmlns:a16="http://schemas.microsoft.com/office/drawing/2014/main" id="{020588C0-64FE-4206-A58C-058ED04CE93A}"/>
              </a:ext>
            </a:extLst>
          </p:cNvPr>
          <p:cNvSpPr txBox="1"/>
          <p:nvPr/>
        </p:nvSpPr>
        <p:spPr>
          <a:xfrm>
            <a:off x="1506681" y="3148445"/>
            <a:ext cx="6307283" cy="954103"/>
          </a:xfrm>
          <a:prstGeom prst="rect">
            <a:avLst/>
          </a:prstGeom>
          <a:noFill/>
        </p:spPr>
        <p:txBody>
          <a:bodyPr wrap="square" lIns="121917" tIns="60958" rIns="121917" bIns="60958" rtlCol="0">
            <a:spAutoFit/>
          </a:bodyPr>
          <a:lstStyle/>
          <a:p>
            <a:pPr defTabSz="914377"/>
            <a:r>
              <a:rPr lang="en-US" dirty="0">
                <a:solidFill>
                  <a:prstClr val="black"/>
                </a:solidFill>
                <a:latin typeface="Open Sans" panose="020B0606030504020204" pitchFamily="34" charset="0"/>
                <a:ea typeface="Open Sans" panose="020B0606030504020204" pitchFamily="34" charset="0"/>
                <a:cs typeface="Open Sans" panose="020B0606030504020204" pitchFamily="34" charset="0"/>
              </a:rPr>
              <a:t>accessing privileged accounts was the number one choice for the easiest and fastest way to get at sensitive data</a:t>
            </a:r>
          </a:p>
        </p:txBody>
      </p:sp>
      <p:sp>
        <p:nvSpPr>
          <p:cNvPr id="3" name="TextBox 2">
            <a:extLst>
              <a:ext uri="{FF2B5EF4-FFF2-40B4-BE49-F238E27FC236}">
                <a16:creationId xmlns="" xmlns:a16="http://schemas.microsoft.com/office/drawing/2014/main" id="{8C84D3F7-7904-4AAA-A88D-8795013D8986}"/>
              </a:ext>
            </a:extLst>
          </p:cNvPr>
          <p:cNvSpPr txBox="1"/>
          <p:nvPr/>
        </p:nvSpPr>
        <p:spPr>
          <a:xfrm>
            <a:off x="1506681" y="893617"/>
            <a:ext cx="3179619" cy="2677656"/>
          </a:xfrm>
          <a:prstGeom prst="rect">
            <a:avLst/>
          </a:prstGeom>
          <a:noFill/>
        </p:spPr>
        <p:txBody>
          <a:bodyPr wrap="square" lIns="121917" tIns="60958" rIns="121917" bIns="60958" rtlCol="0">
            <a:spAutoFit/>
          </a:bodyPr>
          <a:lstStyle/>
          <a:p>
            <a:pPr defTabSz="914377"/>
            <a:r>
              <a:rPr lang="en-US" sz="16600" b="1" spc="-800" dirty="0">
                <a:solidFill>
                  <a:srgbClr val="80BB01"/>
                </a:solidFill>
                <a:latin typeface="Roboto" panose="02000000000000000000" pitchFamily="2" charset="0"/>
                <a:ea typeface="Roboto" panose="02000000000000000000" pitchFamily="2" charset="0"/>
                <a:cs typeface="Roboto" panose="02000000000000000000" pitchFamily="2" charset="0"/>
              </a:rPr>
              <a:t>32</a:t>
            </a:r>
          </a:p>
        </p:txBody>
      </p:sp>
      <p:sp>
        <p:nvSpPr>
          <p:cNvPr id="5" name="TextBox 4">
            <a:extLst>
              <a:ext uri="{FF2B5EF4-FFF2-40B4-BE49-F238E27FC236}">
                <a16:creationId xmlns="" xmlns:a16="http://schemas.microsoft.com/office/drawing/2014/main" id="{1FE62779-F65C-47A4-9A4F-68C3250F5C7D}"/>
              </a:ext>
            </a:extLst>
          </p:cNvPr>
          <p:cNvSpPr txBox="1"/>
          <p:nvPr/>
        </p:nvSpPr>
        <p:spPr>
          <a:xfrm>
            <a:off x="3896592" y="1293729"/>
            <a:ext cx="883227" cy="954108"/>
          </a:xfrm>
          <a:prstGeom prst="rect">
            <a:avLst/>
          </a:prstGeom>
          <a:noFill/>
        </p:spPr>
        <p:txBody>
          <a:bodyPr wrap="square" lIns="121917" tIns="60958" rIns="121917" bIns="60958" rtlCol="0">
            <a:spAutoFit/>
          </a:bodyPr>
          <a:lstStyle/>
          <a:p>
            <a:pPr defTabSz="914377"/>
            <a:r>
              <a:rPr lang="en-US" sz="54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TextBox 5">
            <a:extLst>
              <a:ext uri="{FF2B5EF4-FFF2-40B4-BE49-F238E27FC236}">
                <a16:creationId xmlns="" xmlns:a16="http://schemas.microsoft.com/office/drawing/2014/main" id="{FE604957-22A1-421E-860E-3435493B7A34}"/>
              </a:ext>
            </a:extLst>
          </p:cNvPr>
          <p:cNvSpPr txBox="1"/>
          <p:nvPr/>
        </p:nvSpPr>
        <p:spPr>
          <a:xfrm>
            <a:off x="3969327" y="2621155"/>
            <a:ext cx="2628900" cy="430887"/>
          </a:xfrm>
          <a:prstGeom prst="rect">
            <a:avLst/>
          </a:prstGeom>
          <a:noFill/>
        </p:spPr>
        <p:txBody>
          <a:bodyPr wrap="square" lIns="121917" tIns="60958" rIns="121917" bIns="60958" rtlCol="0">
            <a:spAutoFit/>
          </a:bodyPr>
          <a:lstStyle/>
          <a:p>
            <a:pPr defTabSz="914377"/>
            <a:r>
              <a:rPr lang="en-US" sz="2000" b="1" dirty="0">
                <a:solidFill>
                  <a:srgbClr val="80BB01"/>
                </a:solidFill>
                <a:latin typeface="Open Sans" panose="020B0606030504020204" pitchFamily="34" charset="0"/>
                <a:ea typeface="Open Sans" panose="020B0606030504020204" pitchFamily="34" charset="0"/>
                <a:cs typeface="Open Sans" panose="020B0606030504020204" pitchFamily="34" charset="0"/>
              </a:rPr>
              <a:t>OF HACKERS SAY</a:t>
            </a:r>
          </a:p>
        </p:txBody>
      </p:sp>
    </p:spTree>
    <p:extLst>
      <p:ext uri="{BB962C8B-B14F-4D97-AF65-F5344CB8AC3E}">
        <p14:creationId xmlns:p14="http://schemas.microsoft.com/office/powerpoint/2010/main" val="2926339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3"/>
          <p:cNvSpPr txBox="1">
            <a:spLocks/>
          </p:cNvSpPr>
          <p:nvPr/>
        </p:nvSpPr>
        <p:spPr>
          <a:xfrm>
            <a:off x="1795841" y="1509165"/>
            <a:ext cx="8400490" cy="609398"/>
          </a:xfrm>
          <a:prstGeom prst="rect">
            <a:avLst/>
          </a:prstGeom>
          <a:noFill/>
        </p:spPr>
        <p:txBody>
          <a:bodyPr wrap="square">
            <a:spAutoFit/>
          </a:bodyPr>
          <a:lstStyle>
            <a:lvl1pPr marL="45720" indent="0" algn="l" defTabSz="457200" rtl="0" eaLnBrk="1" latinLnBrk="0" hangingPunct="1">
              <a:spcBef>
                <a:spcPct val="20000"/>
              </a:spcBef>
              <a:buFont typeface="Arial"/>
              <a:buNone/>
              <a:defRPr sz="1800" b="0" i="1" kern="1200" baseline="0">
                <a:solidFill>
                  <a:srgbClr val="76BD3E"/>
                </a:solidFill>
                <a:latin typeface="Fira Sans"/>
                <a:ea typeface="+mn-ea"/>
                <a:cs typeface="Fira San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360" i="0" dirty="0">
                <a:solidFill>
                  <a:srgbClr val="99CC33"/>
                </a:solidFill>
                <a:latin typeface="Open Sans" panose="020B0606030504020204" pitchFamily="34" charset="0"/>
                <a:ea typeface="Open Sans" panose="020B0606030504020204" pitchFamily="34" charset="0"/>
                <a:cs typeface="Open Sans" panose="020B0606030504020204" pitchFamily="34" charset="0"/>
              </a:rPr>
              <a:t>What is a privileged account?</a:t>
            </a:r>
          </a:p>
        </p:txBody>
      </p:sp>
      <p:sp>
        <p:nvSpPr>
          <p:cNvPr id="7" name="Content Placeholder 2"/>
          <p:cNvSpPr>
            <a:spLocks noGrp="1"/>
          </p:cNvSpPr>
          <p:nvPr>
            <p:ph idx="1"/>
          </p:nvPr>
        </p:nvSpPr>
        <p:spPr>
          <a:xfrm>
            <a:off x="1881286" y="2332214"/>
            <a:ext cx="8229600" cy="3192352"/>
          </a:xfrm>
        </p:spPr>
        <p:txBody>
          <a:bodyPr>
            <a:normAutofit/>
          </a:bodyPr>
          <a:lstStyle/>
          <a:p>
            <a:pPr marL="342900" lvl="1" indent="-342900">
              <a:spcBef>
                <a:spcPts val="1000"/>
              </a:spcBef>
              <a:spcAft>
                <a:spcPts val="1440"/>
              </a:spcAft>
              <a:buClr>
                <a:srgbClr val="76BD22"/>
              </a:buClr>
              <a:buFont typeface="Wingdings" panose="05000000000000000000" pitchFamily="2" charset="2"/>
              <a:buChar char="§"/>
            </a:pPr>
            <a:r>
              <a:rPr lang="en-US" sz="2160" b="1" dirty="0">
                <a:latin typeface="Open Sans" panose="020B0606030504020204" pitchFamily="34" charset="0"/>
                <a:ea typeface="Open Sans" panose="020B0606030504020204" pitchFamily="34" charset="0"/>
                <a:cs typeface="Open Sans" panose="020B0606030504020204" pitchFamily="34" charset="0"/>
              </a:rPr>
              <a:t>Non-human accounts </a:t>
            </a:r>
            <a:r>
              <a:rPr lang="en-US" sz="2160" dirty="0">
                <a:latin typeface="Open Sans" panose="020B0606030504020204" pitchFamily="34" charset="0"/>
                <a:ea typeface="Open Sans" panose="020B0606030504020204" pitchFamily="34" charset="0"/>
                <a:cs typeface="Open Sans" panose="020B0606030504020204" pitchFamily="34" charset="0"/>
              </a:rPr>
              <a:t>used by IT staff which often have unfettered access to critical data and systems i.e. Domain Admin, root.</a:t>
            </a:r>
            <a:endParaRPr lang="en-US" sz="2160" i="1" u="sng"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r>
              <a:rPr lang="en-US" sz="2160" b="1" dirty="0">
                <a:latin typeface="Open Sans" panose="020B0606030504020204" pitchFamily="34" charset="0"/>
                <a:ea typeface="Open Sans" panose="020B0606030504020204" pitchFamily="34" charset="0"/>
                <a:cs typeface="Open Sans" panose="020B0606030504020204" pitchFamily="34" charset="0"/>
              </a:rPr>
              <a:t>Exist everywhere </a:t>
            </a:r>
            <a:r>
              <a:rPr lang="en-US" sz="2160" dirty="0">
                <a:latin typeface="Open Sans" panose="020B0606030504020204" pitchFamily="34" charset="0"/>
                <a:ea typeface="Open Sans" panose="020B0606030504020204" pitchFamily="34" charset="0"/>
                <a:cs typeface="Open Sans" panose="020B0606030504020204" pitchFamily="34" charset="0"/>
              </a:rPr>
              <a:t>in nearly every connected device, server, hypervisor, OS, DB, or application: on-premises &amp; cloud.</a:t>
            </a:r>
            <a:endParaRPr lang="en-US" sz="2160" i="1" dirty="0">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000"/>
              </a:spcBef>
              <a:spcAft>
                <a:spcPts val="1440"/>
              </a:spcAft>
              <a:buClr>
                <a:srgbClr val="76BD22"/>
              </a:buClr>
              <a:buFont typeface="Wingdings" panose="05000000000000000000" pitchFamily="2" charset="2"/>
              <a:buChar char="§"/>
            </a:pPr>
            <a:r>
              <a:rPr lang="en-US" sz="2160" dirty="0">
                <a:latin typeface="Open Sans" panose="020B0606030504020204" pitchFamily="34" charset="0"/>
                <a:ea typeface="Open Sans" panose="020B0606030504020204" pitchFamily="34" charset="0"/>
                <a:cs typeface="Open Sans" panose="020B0606030504020204" pitchFamily="34" charset="0"/>
              </a:rPr>
              <a:t>Represent one of the </a:t>
            </a:r>
            <a:r>
              <a:rPr lang="en-US" sz="2160" b="1" dirty="0">
                <a:latin typeface="Open Sans" panose="020B0606030504020204" pitchFamily="34" charset="0"/>
                <a:ea typeface="Open Sans" panose="020B0606030504020204" pitchFamily="34" charset="0"/>
                <a:cs typeface="Open Sans" panose="020B0606030504020204" pitchFamily="34" charset="0"/>
              </a:rPr>
              <a:t>most vulnerable aspects </a:t>
            </a:r>
            <a:r>
              <a:rPr lang="en-US" sz="2160" dirty="0">
                <a:latin typeface="Open Sans" panose="020B0606030504020204" pitchFamily="34" charset="0"/>
                <a:ea typeface="Open Sans" panose="020B0606030504020204" pitchFamily="34" charset="0"/>
                <a:cs typeface="Open Sans" panose="020B0606030504020204" pitchFamily="34" charset="0"/>
              </a:rPr>
              <a:t>of an organization’s IT infrastructure.</a:t>
            </a:r>
          </a:p>
          <a:p>
            <a:pPr marL="0" indent="-457182"/>
            <a:endParaRPr lang="en-US" sz="2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0" indent="-457182"/>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itle 1"/>
          <p:cNvSpPr txBox="1">
            <a:spLocks/>
          </p:cNvSpPr>
          <p:nvPr/>
        </p:nvSpPr>
        <p:spPr>
          <a:xfrm>
            <a:off x="1805382" y="959290"/>
            <a:ext cx="8229600" cy="952500"/>
          </a:xfrm>
          <a:prstGeom prst="rect">
            <a:avLst/>
          </a:prstGeom>
        </p:spPr>
        <p:txBody>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l">
              <a:lnSpc>
                <a:spcPct val="90000"/>
              </a:lnSpc>
            </a:pPr>
            <a:r>
              <a:rPr lang="en-US" sz="4800" b="1" cap="all" dirty="0" smtClean="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Privileged </a:t>
            </a:r>
            <a:r>
              <a:rPr lang="en-US" sz="4800" b="1" cap="all"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Accounts</a:t>
            </a:r>
          </a:p>
        </p:txBody>
      </p:sp>
    </p:spTree>
    <p:extLst>
      <p:ext uri="{BB962C8B-B14F-4D97-AF65-F5344CB8AC3E}">
        <p14:creationId xmlns:p14="http://schemas.microsoft.com/office/powerpoint/2010/main" val="4142826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07879AD8-3ECA-4144-A3C1-8C38FAD556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57"/>
            <a:ext cx="12192000" cy="6858000"/>
          </a:xfrm>
          <a:prstGeom prst="rect">
            <a:avLst/>
          </a:prstGeom>
        </p:spPr>
      </p:pic>
      <p:pic>
        <p:nvPicPr>
          <p:cNvPr id="4" name="Picture 3">
            <a:extLst>
              <a:ext uri="{FF2B5EF4-FFF2-40B4-BE49-F238E27FC236}">
                <a16:creationId xmlns:a16="http://schemas.microsoft.com/office/drawing/2014/main" xmlns="" id="{52700FBC-EF4B-463F-9D40-EF824A5E2AFE}"/>
              </a:ext>
            </a:extLst>
          </p:cNvPr>
          <p:cNvPicPr>
            <a:picLocks noChangeAspect="1"/>
          </p:cNvPicPr>
          <p:nvPr/>
        </p:nvPicPr>
        <p:blipFill>
          <a:blip r:embed="rId3"/>
          <a:stretch>
            <a:fillRect/>
          </a:stretch>
        </p:blipFill>
        <p:spPr>
          <a:xfrm>
            <a:off x="1171409" y="265375"/>
            <a:ext cx="9849181" cy="5731630"/>
          </a:xfrm>
          <a:prstGeom prst="rect">
            <a:avLst/>
          </a:prstGeom>
        </p:spPr>
      </p:pic>
    </p:spTree>
    <p:extLst>
      <p:ext uri="{BB962C8B-B14F-4D97-AF65-F5344CB8AC3E}">
        <p14:creationId xmlns:p14="http://schemas.microsoft.com/office/powerpoint/2010/main" val="741845688"/>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F98D31-9830-4B42-B129-6C1AFDED2E90}"/>
              </a:ext>
            </a:extLst>
          </p:cNvPr>
          <p:cNvSpPr>
            <a:spLocks noGrp="1"/>
          </p:cNvSpPr>
          <p:nvPr>
            <p:ph type="title"/>
          </p:nvPr>
        </p:nvSpPr>
        <p:spPr/>
        <p:txBody>
          <a:bodyPr/>
          <a:lstStyle/>
          <a:p>
            <a:r>
              <a:rPr lang="es-ES" dirty="0" smtClean="0"/>
              <a:t>Accounts and Password´s usage today..</a:t>
            </a:r>
            <a:endParaRPr lang="es-ES" dirty="0"/>
          </a:p>
        </p:txBody>
      </p:sp>
      <p:sp>
        <p:nvSpPr>
          <p:cNvPr id="3" name="Content Placeholder 2">
            <a:extLst>
              <a:ext uri="{FF2B5EF4-FFF2-40B4-BE49-F238E27FC236}">
                <a16:creationId xmlns:a16="http://schemas.microsoft.com/office/drawing/2014/main" xmlns="" id="{B419ECE2-3C6E-C546-8E9E-604BDA421657}"/>
              </a:ext>
            </a:extLst>
          </p:cNvPr>
          <p:cNvSpPr>
            <a:spLocks noGrp="1"/>
          </p:cNvSpPr>
          <p:nvPr>
            <p:ph idx="1"/>
          </p:nvPr>
        </p:nvSpPr>
        <p:spPr>
          <a:xfrm>
            <a:off x="570990" y="3240157"/>
            <a:ext cx="11726242" cy="4610345"/>
          </a:xfrm>
        </p:spPr>
        <p:txBody>
          <a:bodyPr>
            <a:normAutofit/>
          </a:bodyPr>
          <a:lstStyle/>
          <a:p>
            <a:r>
              <a:rPr lang="es-ES" sz="2400" b="1" dirty="0" smtClean="0"/>
              <a:t>Marcin also manages this cloud services and required Admin accounts:</a:t>
            </a:r>
            <a:endParaRPr lang="es-ES" sz="2400" dirty="0"/>
          </a:p>
        </p:txBody>
      </p:sp>
      <p:pic>
        <p:nvPicPr>
          <p:cNvPr id="4" name="Picture 3" descr="C:\Users\wulfmen\Pictures\adm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633" y="1099928"/>
            <a:ext cx="1585928" cy="1718089"/>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xmlns="" id="{B419ECE2-3C6E-C546-8E9E-604BDA421657}"/>
              </a:ext>
            </a:extLst>
          </p:cNvPr>
          <p:cNvSpPr txBox="1">
            <a:spLocks/>
          </p:cNvSpPr>
          <p:nvPr/>
        </p:nvSpPr>
        <p:spPr>
          <a:xfrm>
            <a:off x="1950779" y="1040295"/>
            <a:ext cx="11726242" cy="23390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b="1" dirty="0" smtClean="0"/>
              <a:t>Zsolt, 22 Years old, IT Administator</a:t>
            </a:r>
            <a:r>
              <a:rPr lang="es-ES" b="1" dirty="0" smtClean="0"/>
              <a:t/>
            </a:r>
            <a:br>
              <a:rPr lang="es-ES" b="1" dirty="0" smtClean="0"/>
            </a:br>
            <a:r>
              <a:rPr lang="es-ES" sz="1400" b="1" dirty="0" smtClean="0"/>
              <a:t>responsible for 80 Servers and 260 Workstations</a:t>
            </a:r>
          </a:p>
          <a:p>
            <a:r>
              <a:rPr lang="es-ES" sz="1200" b="1" dirty="0" smtClean="0">
                <a:solidFill>
                  <a:srgbClr val="76BD21"/>
                </a:solidFill>
              </a:rPr>
              <a:t>Can´t remember Passwords longer than 10 chars</a:t>
            </a:r>
          </a:p>
          <a:p>
            <a:r>
              <a:rPr lang="es-ES" sz="1200" b="1" dirty="0" smtClean="0">
                <a:solidFill>
                  <a:srgbClr val="76BD21"/>
                </a:solidFill>
              </a:rPr>
              <a:t>Is responsible for </a:t>
            </a:r>
            <a:r>
              <a:rPr lang="es-ES" sz="1200" b="1" dirty="0">
                <a:solidFill>
                  <a:srgbClr val="76BD21"/>
                </a:solidFill>
              </a:rPr>
              <a:t>5</a:t>
            </a:r>
            <a:r>
              <a:rPr lang="es-ES" sz="1200" b="1" dirty="0" smtClean="0">
                <a:solidFill>
                  <a:srgbClr val="76BD21"/>
                </a:solidFill>
              </a:rPr>
              <a:t>00 Service Accounts within the organisation (Windows, Unix, IBM, Cloud)</a:t>
            </a:r>
            <a:endParaRPr lang="es-ES" sz="1200" dirty="0" smtClean="0"/>
          </a:p>
          <a:p>
            <a:r>
              <a:rPr lang="es-ES" sz="1200" b="1" dirty="0" smtClean="0">
                <a:solidFill>
                  <a:srgbClr val="76BD21"/>
                </a:solidFill>
              </a:rPr>
              <a:t>Uses usually same Passwords on all accounts he needs to manage</a:t>
            </a:r>
          </a:p>
          <a:p>
            <a:r>
              <a:rPr lang="es-ES" sz="1200" b="1" dirty="0" smtClean="0">
                <a:solidFill>
                  <a:srgbClr val="76BD21"/>
                </a:solidFill>
              </a:rPr>
              <a:t>Stores them in a secret location in a plain text document</a:t>
            </a:r>
          </a:p>
          <a:p>
            <a:r>
              <a:rPr lang="es-ES" sz="1200" b="1" dirty="0" smtClean="0">
                <a:solidFill>
                  <a:srgbClr val="76BD21"/>
                </a:solidFill>
              </a:rPr>
              <a:t>Changes usually every 2 Years Companies</a:t>
            </a:r>
            <a:endParaRPr lang="es-ES" sz="1200" dirty="0" smtClean="0"/>
          </a:p>
          <a:p>
            <a:endParaRPr lang="es-ES" dirty="0"/>
          </a:p>
        </p:txBody>
      </p:sp>
      <p:sp>
        <p:nvSpPr>
          <p:cNvPr id="6" name="Rechteck 5"/>
          <p:cNvSpPr/>
          <p:nvPr/>
        </p:nvSpPr>
        <p:spPr>
          <a:xfrm>
            <a:off x="652362" y="5033379"/>
            <a:ext cx="1152239" cy="369332"/>
          </a:xfrm>
          <a:prstGeom prst="rect">
            <a:avLst/>
          </a:prstGeom>
        </p:spPr>
        <p:txBody>
          <a:bodyPr wrap="none">
            <a:spAutoFit/>
          </a:bodyPr>
          <a:lstStyle/>
          <a:p>
            <a:r>
              <a:rPr lang="es-ES" b="1" dirty="0" smtClean="0"/>
              <a:t>Salesforce</a:t>
            </a:r>
            <a:endParaRPr lang="de-AT" dirty="0"/>
          </a:p>
        </p:txBody>
      </p:sp>
      <p:sp>
        <p:nvSpPr>
          <p:cNvPr id="7" name="Rechteck 6"/>
          <p:cNvSpPr/>
          <p:nvPr/>
        </p:nvSpPr>
        <p:spPr>
          <a:xfrm>
            <a:off x="526466" y="4403900"/>
            <a:ext cx="859531" cy="369332"/>
          </a:xfrm>
          <a:prstGeom prst="rect">
            <a:avLst/>
          </a:prstGeom>
        </p:spPr>
        <p:txBody>
          <a:bodyPr wrap="none">
            <a:spAutoFit/>
          </a:bodyPr>
          <a:lstStyle/>
          <a:p>
            <a:r>
              <a:rPr lang="es-ES" b="1" dirty="0" smtClean="0"/>
              <a:t>Google</a:t>
            </a:r>
            <a:endParaRPr lang="de-AT" dirty="0"/>
          </a:p>
        </p:txBody>
      </p:sp>
      <p:sp>
        <p:nvSpPr>
          <p:cNvPr id="8" name="Rechteck 7"/>
          <p:cNvSpPr/>
          <p:nvPr/>
        </p:nvSpPr>
        <p:spPr>
          <a:xfrm>
            <a:off x="2061766" y="4219234"/>
            <a:ext cx="1106393" cy="369332"/>
          </a:xfrm>
          <a:prstGeom prst="rect">
            <a:avLst/>
          </a:prstGeom>
        </p:spPr>
        <p:txBody>
          <a:bodyPr wrap="none">
            <a:spAutoFit/>
          </a:bodyPr>
          <a:lstStyle/>
          <a:p>
            <a:r>
              <a:rPr lang="es-ES" b="1" dirty="0" smtClean="0"/>
              <a:t>Office365</a:t>
            </a:r>
            <a:endParaRPr lang="de-AT" dirty="0"/>
          </a:p>
        </p:txBody>
      </p:sp>
      <p:sp>
        <p:nvSpPr>
          <p:cNvPr id="9" name="Rechteck 8"/>
          <p:cNvSpPr/>
          <p:nvPr/>
        </p:nvSpPr>
        <p:spPr>
          <a:xfrm>
            <a:off x="2112773" y="5514635"/>
            <a:ext cx="1004378" cy="369332"/>
          </a:xfrm>
          <a:prstGeom prst="rect">
            <a:avLst/>
          </a:prstGeom>
        </p:spPr>
        <p:txBody>
          <a:bodyPr wrap="none">
            <a:spAutoFit/>
          </a:bodyPr>
          <a:lstStyle/>
          <a:p>
            <a:r>
              <a:rPr lang="es-ES" b="1" dirty="0" smtClean="0"/>
              <a:t>Dropbox</a:t>
            </a:r>
            <a:endParaRPr lang="de-AT" dirty="0"/>
          </a:p>
        </p:txBody>
      </p:sp>
      <p:sp>
        <p:nvSpPr>
          <p:cNvPr id="10" name="Rechteck 9"/>
          <p:cNvSpPr/>
          <p:nvPr/>
        </p:nvSpPr>
        <p:spPr>
          <a:xfrm>
            <a:off x="4031666" y="4509917"/>
            <a:ext cx="1034579" cy="369332"/>
          </a:xfrm>
          <a:prstGeom prst="rect">
            <a:avLst/>
          </a:prstGeom>
        </p:spPr>
        <p:txBody>
          <a:bodyPr wrap="none">
            <a:spAutoFit/>
          </a:bodyPr>
          <a:lstStyle/>
          <a:p>
            <a:r>
              <a:rPr lang="es-ES" b="1" dirty="0" smtClean="0"/>
              <a:t>Evernote</a:t>
            </a:r>
            <a:endParaRPr lang="de-AT" dirty="0"/>
          </a:p>
        </p:txBody>
      </p:sp>
      <p:sp>
        <p:nvSpPr>
          <p:cNvPr id="11" name="Rechteck 10"/>
          <p:cNvSpPr/>
          <p:nvPr/>
        </p:nvSpPr>
        <p:spPr>
          <a:xfrm>
            <a:off x="4965945" y="5321760"/>
            <a:ext cx="1460913" cy="369332"/>
          </a:xfrm>
          <a:prstGeom prst="rect">
            <a:avLst/>
          </a:prstGeom>
        </p:spPr>
        <p:txBody>
          <a:bodyPr wrap="none">
            <a:spAutoFit/>
          </a:bodyPr>
          <a:lstStyle/>
          <a:p>
            <a:r>
              <a:rPr lang="es-ES" b="1" dirty="0" smtClean="0"/>
              <a:t>Amazon AWS</a:t>
            </a:r>
            <a:endParaRPr lang="de-AT" dirty="0"/>
          </a:p>
        </p:txBody>
      </p:sp>
      <p:sp>
        <p:nvSpPr>
          <p:cNvPr id="12" name="Rechteck 11"/>
          <p:cNvSpPr/>
          <p:nvPr/>
        </p:nvSpPr>
        <p:spPr>
          <a:xfrm>
            <a:off x="5997092" y="4132376"/>
            <a:ext cx="732380" cy="369332"/>
          </a:xfrm>
          <a:prstGeom prst="rect">
            <a:avLst/>
          </a:prstGeom>
        </p:spPr>
        <p:txBody>
          <a:bodyPr wrap="none">
            <a:spAutoFit/>
          </a:bodyPr>
          <a:lstStyle/>
          <a:p>
            <a:r>
              <a:rPr lang="es-ES" b="1" dirty="0" smtClean="0"/>
              <a:t>Azure</a:t>
            </a:r>
            <a:endParaRPr lang="de-AT" dirty="0"/>
          </a:p>
        </p:txBody>
      </p:sp>
      <p:sp>
        <p:nvSpPr>
          <p:cNvPr id="13" name="Rechteck 12"/>
          <p:cNvSpPr/>
          <p:nvPr/>
        </p:nvSpPr>
        <p:spPr>
          <a:xfrm>
            <a:off x="7384134" y="4572866"/>
            <a:ext cx="809837" cy="369332"/>
          </a:xfrm>
          <a:prstGeom prst="rect">
            <a:avLst/>
          </a:prstGeom>
        </p:spPr>
        <p:txBody>
          <a:bodyPr wrap="none">
            <a:spAutoFit/>
          </a:bodyPr>
          <a:lstStyle/>
          <a:p>
            <a:r>
              <a:rPr lang="es-ES" b="1" dirty="0" smtClean="0"/>
              <a:t>Adobe</a:t>
            </a:r>
            <a:endParaRPr lang="de-AT" dirty="0"/>
          </a:p>
        </p:txBody>
      </p:sp>
      <p:sp>
        <p:nvSpPr>
          <p:cNvPr id="15" name="Rechteck 14"/>
          <p:cNvSpPr/>
          <p:nvPr/>
        </p:nvSpPr>
        <p:spPr>
          <a:xfrm>
            <a:off x="8471145" y="4034568"/>
            <a:ext cx="828047" cy="369332"/>
          </a:xfrm>
          <a:prstGeom prst="rect">
            <a:avLst/>
          </a:prstGeom>
        </p:spPr>
        <p:txBody>
          <a:bodyPr wrap="none">
            <a:spAutoFit/>
          </a:bodyPr>
          <a:lstStyle/>
          <a:p>
            <a:r>
              <a:rPr lang="es-ES" b="1" dirty="0" smtClean="0"/>
              <a:t>Egnyte</a:t>
            </a:r>
            <a:endParaRPr lang="de-AT" dirty="0"/>
          </a:p>
        </p:txBody>
      </p:sp>
      <p:sp>
        <p:nvSpPr>
          <p:cNvPr id="16" name="Rechteck 15"/>
          <p:cNvSpPr/>
          <p:nvPr/>
        </p:nvSpPr>
        <p:spPr>
          <a:xfrm>
            <a:off x="9113875" y="5228849"/>
            <a:ext cx="1370888" cy="369332"/>
          </a:xfrm>
          <a:prstGeom prst="rect">
            <a:avLst/>
          </a:prstGeom>
        </p:spPr>
        <p:txBody>
          <a:bodyPr wrap="none">
            <a:spAutoFit/>
          </a:bodyPr>
          <a:lstStyle/>
          <a:p>
            <a:r>
              <a:rPr lang="es-ES" b="1" dirty="0" smtClean="0"/>
              <a:t>PhoenixNAP</a:t>
            </a:r>
            <a:endParaRPr lang="de-AT" dirty="0"/>
          </a:p>
        </p:txBody>
      </p:sp>
    </p:spTree>
    <p:extLst>
      <p:ext uri="{BB962C8B-B14F-4D97-AF65-F5344CB8AC3E}">
        <p14:creationId xmlns:p14="http://schemas.microsoft.com/office/powerpoint/2010/main" val="33444693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F98D31-9830-4B42-B129-6C1AFDED2E90}"/>
              </a:ext>
            </a:extLst>
          </p:cNvPr>
          <p:cNvSpPr>
            <a:spLocks noGrp="1"/>
          </p:cNvSpPr>
          <p:nvPr>
            <p:ph type="title"/>
          </p:nvPr>
        </p:nvSpPr>
        <p:spPr/>
        <p:txBody>
          <a:bodyPr>
            <a:normAutofit fontScale="90000"/>
          </a:bodyPr>
          <a:lstStyle/>
          <a:p>
            <a:r>
              <a:rPr lang="es-ES" sz="2700" dirty="0" smtClean="0"/>
              <a:t>ROI and Time Saving</a:t>
            </a:r>
            <a:r>
              <a:rPr lang="es-ES" dirty="0" smtClean="0"/>
              <a:t/>
            </a:r>
            <a:br>
              <a:rPr lang="es-ES" dirty="0" smtClean="0"/>
            </a:br>
            <a:r>
              <a:rPr lang="es-ES" dirty="0"/>
              <a:t/>
            </a:r>
            <a:br>
              <a:rPr lang="es-ES" dirty="0"/>
            </a:br>
            <a:r>
              <a:rPr lang="es-ES" dirty="0" smtClean="0"/>
              <a:t>Zsolt´s company implemented Thycotic PAM and now he can</a:t>
            </a:r>
            <a:endParaRPr lang="es-ES" dirty="0"/>
          </a:p>
        </p:txBody>
      </p:sp>
      <p:pic>
        <p:nvPicPr>
          <p:cNvPr id="4" name="Picture 3" descr="C:\Users\wulfmen\Pictures\adm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633" y="1568851"/>
            <a:ext cx="1585928" cy="1718089"/>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2">
            <a:extLst>
              <a:ext uri="{FF2B5EF4-FFF2-40B4-BE49-F238E27FC236}">
                <a16:creationId xmlns:a16="http://schemas.microsoft.com/office/drawing/2014/main" xmlns="" id="{F6C8A52E-3AE8-DC4A-8056-DDB789822FD7}"/>
              </a:ext>
            </a:extLst>
          </p:cNvPr>
          <p:cNvSpPr>
            <a:spLocks noGrp="1"/>
          </p:cNvSpPr>
          <p:nvPr>
            <p:ph idx="1"/>
          </p:nvPr>
        </p:nvSpPr>
        <p:spPr>
          <a:xfrm>
            <a:off x="2026561" y="1475066"/>
            <a:ext cx="11726242" cy="4610345"/>
          </a:xfrm>
        </p:spPr>
        <p:txBody>
          <a:bodyPr>
            <a:normAutofit fontScale="77500" lnSpcReduction="20000"/>
          </a:bodyPr>
          <a:lstStyle/>
          <a:p>
            <a:r>
              <a:rPr lang="es-ES" b="1" dirty="0" smtClean="0"/>
              <a:t>Manage all </a:t>
            </a:r>
            <a:r>
              <a:rPr lang="es-ES" b="1" dirty="0" smtClean="0">
                <a:solidFill>
                  <a:srgbClr val="76BD21"/>
                </a:solidFill>
              </a:rPr>
              <a:t>privileged accounts </a:t>
            </a:r>
            <a:r>
              <a:rPr lang="es-ES" dirty="0" smtClean="0"/>
              <a:t>in one interface</a:t>
            </a:r>
          </a:p>
          <a:p>
            <a:r>
              <a:rPr lang="es-ES" b="1" dirty="0"/>
              <a:t>Discover all </a:t>
            </a:r>
            <a:r>
              <a:rPr lang="es-ES" b="1" dirty="0">
                <a:solidFill>
                  <a:srgbClr val="81BC00"/>
                </a:solidFill>
              </a:rPr>
              <a:t>unknown privileged </a:t>
            </a:r>
            <a:r>
              <a:rPr lang="es-ES" b="1" dirty="0" smtClean="0">
                <a:solidFill>
                  <a:srgbClr val="81BC00"/>
                </a:solidFill>
              </a:rPr>
              <a:t>accounts</a:t>
            </a:r>
            <a:endParaRPr lang="es-ES" dirty="0"/>
          </a:p>
          <a:p>
            <a:r>
              <a:rPr lang="es-ES" b="1" dirty="0" smtClean="0"/>
              <a:t>Setup </a:t>
            </a:r>
            <a:r>
              <a:rPr lang="es-ES" b="1" dirty="0" smtClean="0">
                <a:solidFill>
                  <a:srgbClr val="81BC00"/>
                </a:solidFill>
              </a:rPr>
              <a:t>secure encrypted vault</a:t>
            </a:r>
            <a:r>
              <a:rPr lang="es-ES" b="1" dirty="0" smtClean="0"/>
              <a:t>, permissions, users and structure</a:t>
            </a:r>
            <a:r>
              <a:rPr lang="es-ES" dirty="0"/>
              <a:t> </a:t>
            </a:r>
            <a:endParaRPr lang="es-ES" b="1" dirty="0" smtClean="0"/>
          </a:p>
          <a:p>
            <a:r>
              <a:rPr lang="es-ES" b="1" dirty="0" smtClean="0"/>
              <a:t>Store and </a:t>
            </a:r>
            <a:r>
              <a:rPr lang="es-ES" b="1" dirty="0" smtClean="0">
                <a:solidFill>
                  <a:srgbClr val="81BC00"/>
                </a:solidFill>
              </a:rPr>
              <a:t>Rotate sensitive acounts </a:t>
            </a:r>
            <a:r>
              <a:rPr lang="es-ES" b="1" dirty="0" smtClean="0"/>
              <a:t>within Secret Server</a:t>
            </a:r>
            <a:endParaRPr lang="es-ES" dirty="0"/>
          </a:p>
          <a:p>
            <a:r>
              <a:rPr lang="es-ES" b="1" dirty="0" smtClean="0"/>
              <a:t>Implement </a:t>
            </a:r>
            <a:r>
              <a:rPr lang="es-ES" b="1" dirty="0" smtClean="0">
                <a:solidFill>
                  <a:srgbClr val="81BC00"/>
                </a:solidFill>
              </a:rPr>
              <a:t>RBAC, Access Requests</a:t>
            </a:r>
            <a:r>
              <a:rPr lang="es-ES" b="1" dirty="0" smtClean="0"/>
              <a:t>, and other controls</a:t>
            </a:r>
            <a:endParaRPr lang="es-ES" dirty="0"/>
          </a:p>
          <a:p>
            <a:r>
              <a:rPr lang="es-ES" b="1" dirty="0" smtClean="0"/>
              <a:t>He can now work with: </a:t>
            </a:r>
            <a:br>
              <a:rPr lang="es-ES" b="1" dirty="0" smtClean="0"/>
            </a:br>
            <a:endParaRPr lang="es-ES" b="1" dirty="0" smtClean="0"/>
          </a:p>
          <a:p>
            <a:pPr lvl="1"/>
            <a:r>
              <a:rPr lang="es-ES" b="1" dirty="0" smtClean="0"/>
              <a:t>Session launching</a:t>
            </a:r>
          </a:p>
          <a:p>
            <a:pPr lvl="1"/>
            <a:r>
              <a:rPr lang="es-ES" b="1" dirty="0" smtClean="0"/>
              <a:t>Session proxying</a:t>
            </a:r>
          </a:p>
          <a:p>
            <a:pPr lvl="1"/>
            <a:r>
              <a:rPr lang="es-ES" b="1" dirty="0" smtClean="0"/>
              <a:t>Session monitoring</a:t>
            </a:r>
          </a:p>
          <a:p>
            <a:pPr lvl="1"/>
            <a:r>
              <a:rPr lang="es-ES" b="1" dirty="0" smtClean="0"/>
              <a:t>Session recording</a:t>
            </a:r>
            <a:r>
              <a:rPr lang="es-ES" dirty="0"/>
              <a:t> </a:t>
            </a:r>
            <a:endParaRPr lang="es-ES" dirty="0" smtClean="0"/>
          </a:p>
          <a:p>
            <a:pPr lvl="1"/>
            <a:endParaRPr lang="es-ES" dirty="0"/>
          </a:p>
          <a:p>
            <a:r>
              <a:rPr lang="es-ES" b="1" dirty="0"/>
              <a:t>Implement </a:t>
            </a:r>
            <a:r>
              <a:rPr lang="es-ES" b="1" dirty="0" smtClean="0">
                <a:solidFill>
                  <a:srgbClr val="81BC00"/>
                </a:solidFill>
              </a:rPr>
              <a:t>least Privilege Access accross his organisation without</a:t>
            </a:r>
            <a:br>
              <a:rPr lang="es-ES" b="1" dirty="0" smtClean="0">
                <a:solidFill>
                  <a:srgbClr val="81BC00"/>
                </a:solidFill>
              </a:rPr>
            </a:br>
            <a:r>
              <a:rPr lang="es-ES" b="1" dirty="0" smtClean="0">
                <a:solidFill>
                  <a:srgbClr val="81BC00"/>
                </a:solidFill>
              </a:rPr>
              <a:t>		spending much time on administrative tasks</a:t>
            </a:r>
            <a:r>
              <a:rPr lang="es-ES" dirty="0"/>
              <a:t/>
            </a:r>
            <a:br>
              <a:rPr lang="es-ES" dirty="0"/>
            </a:br>
            <a:endParaRPr lang="es-ES" dirty="0"/>
          </a:p>
          <a:p>
            <a:endParaRPr lang="es-ES" dirty="0"/>
          </a:p>
          <a:p>
            <a:endParaRPr lang="es-ES" dirty="0"/>
          </a:p>
        </p:txBody>
      </p:sp>
    </p:spTree>
    <p:extLst>
      <p:ext uri="{BB962C8B-B14F-4D97-AF65-F5344CB8AC3E}">
        <p14:creationId xmlns:p14="http://schemas.microsoft.com/office/powerpoint/2010/main" val="305559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1"/>
          <p:cNvSpPr>
            <a:spLocks noGrp="1"/>
          </p:cNvSpPr>
          <p:nvPr>
            <p:ph type="title"/>
          </p:nvPr>
        </p:nvSpPr>
        <p:spPr>
          <a:xfrm>
            <a:off x="838200" y="365129"/>
            <a:ext cx="10515600" cy="473957"/>
          </a:xfrm>
        </p:spPr>
        <p:txBody>
          <a:bodyPr>
            <a:normAutofit fontScale="90000"/>
          </a:bodyPr>
          <a:lstStyle/>
          <a:p>
            <a:r>
              <a:rPr lang="de-DE" cap="all" dirty="0" err="1"/>
              <a:t>Get</a:t>
            </a:r>
            <a:r>
              <a:rPr lang="de-DE" cap="all" dirty="0"/>
              <a:t> </a:t>
            </a:r>
            <a:r>
              <a:rPr lang="de-DE" cap="all" dirty="0" err="1"/>
              <a:t>your</a:t>
            </a:r>
            <a:r>
              <a:rPr lang="de-DE" cap="all" dirty="0"/>
              <a:t> </a:t>
            </a:r>
            <a:r>
              <a:rPr lang="de-DE" cap="all" dirty="0" err="1"/>
              <a:t>privileged</a:t>
            </a:r>
            <a:r>
              <a:rPr lang="de-DE" cap="all" dirty="0"/>
              <a:t> </a:t>
            </a:r>
            <a:r>
              <a:rPr lang="de-DE" cap="all" dirty="0" err="1"/>
              <a:t>accounts</a:t>
            </a:r>
            <a:r>
              <a:rPr lang="de-DE" cap="all" dirty="0"/>
              <a:t> </a:t>
            </a:r>
            <a:r>
              <a:rPr lang="de-DE" cap="all" dirty="0" err="1"/>
              <a:t>report</a:t>
            </a:r>
            <a:r>
              <a:rPr lang="de-DE" cap="all" dirty="0"/>
              <a:t> in 1 DAY!</a:t>
            </a:r>
            <a:br>
              <a:rPr lang="de-DE" cap="all" dirty="0"/>
            </a:br>
            <a:r>
              <a:rPr lang="de-DE" cap="all" dirty="0" err="1" smtClean="0"/>
              <a:t>Get</a:t>
            </a:r>
            <a:r>
              <a:rPr lang="de-DE" cap="all" dirty="0" smtClean="0"/>
              <a:t> All </a:t>
            </a:r>
            <a:r>
              <a:rPr lang="de-DE" cap="all" dirty="0" err="1" smtClean="0"/>
              <a:t>your</a:t>
            </a:r>
            <a:r>
              <a:rPr lang="de-DE" cap="all" dirty="0" smtClean="0"/>
              <a:t> </a:t>
            </a:r>
            <a:r>
              <a:rPr lang="de-DE" cap="all" dirty="0" err="1" smtClean="0"/>
              <a:t>company</a:t>
            </a:r>
            <a:r>
              <a:rPr lang="de-DE" cap="all" dirty="0" smtClean="0"/>
              <a:t> </a:t>
            </a:r>
            <a:r>
              <a:rPr lang="de-DE" cap="all" dirty="0" err="1" smtClean="0"/>
              <a:t>Secrets</a:t>
            </a:r>
            <a:r>
              <a:rPr lang="de-DE" cap="all" dirty="0" smtClean="0"/>
              <a:t> </a:t>
            </a:r>
            <a:r>
              <a:rPr lang="de-DE" cap="all" dirty="0" err="1" smtClean="0"/>
              <a:t>Secured</a:t>
            </a:r>
            <a:r>
              <a:rPr lang="de-DE" cap="all" dirty="0" smtClean="0"/>
              <a:t> in 1 </a:t>
            </a:r>
            <a:r>
              <a:rPr lang="de-DE" cap="all" dirty="0" err="1" smtClean="0"/>
              <a:t>week</a:t>
            </a:r>
            <a:r>
              <a:rPr lang="de-DE" cap="all" dirty="0" smtClean="0"/>
              <a:t>!</a:t>
            </a:r>
            <a:endParaRPr lang="de-DE" dirty="0"/>
          </a:p>
        </p:txBody>
      </p:sp>
      <p:sp>
        <p:nvSpPr>
          <p:cNvPr id="2" name="Content Placeholder 1">
            <a:extLst>
              <a:ext uri="{FF2B5EF4-FFF2-40B4-BE49-F238E27FC236}">
                <a16:creationId xmlns="" xmlns:a16="http://schemas.microsoft.com/office/drawing/2014/main" id="{F06D395E-14EA-40CD-9E6C-DBAFBD1CF7E8}"/>
              </a:ext>
            </a:extLst>
          </p:cNvPr>
          <p:cNvSpPr>
            <a:spLocks noGrp="1"/>
          </p:cNvSpPr>
          <p:nvPr>
            <p:ph idx="1"/>
          </p:nvPr>
        </p:nvSpPr>
        <p:spPr/>
        <p:txBody>
          <a:bodyPr/>
          <a:lstStyle/>
          <a:p>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968" y="1251840"/>
            <a:ext cx="7582662" cy="4900116"/>
          </a:xfrm>
          <a:prstGeom prst="rect">
            <a:avLst/>
          </a:prstGeom>
        </p:spPr>
      </p:pic>
    </p:spTree>
    <p:extLst>
      <p:ext uri="{BB962C8B-B14F-4D97-AF65-F5344CB8AC3E}">
        <p14:creationId xmlns:p14="http://schemas.microsoft.com/office/powerpoint/2010/main" val="3401961147"/>
      </p:ext>
    </p:extLst>
  </p:cSld>
  <p:clrMapOvr>
    <a:masterClrMapping/>
  </p:clrMapOvr>
  <mc:AlternateContent xmlns:mc="http://schemas.openxmlformats.org/markup-compatibility/2006" xmlns:p14="http://schemas.microsoft.com/office/powerpoint/2010/main">
    <mc:Choice Requires="p14">
      <p:transition spd="slow" p14:dur="2000" advTm="10000"/>
    </mc:Choice>
    <mc:Fallback xmlns="">
      <p:transition spd="slow" advTm="10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132" y="1514808"/>
            <a:ext cx="11685736" cy="3809532"/>
          </a:xfrm>
          <a:prstGeom prst="rect">
            <a:avLst/>
          </a:prstGeom>
        </p:spPr>
      </p:pic>
      <p:sp>
        <p:nvSpPr>
          <p:cNvPr id="14" name="Rectangle 13"/>
          <p:cNvSpPr/>
          <p:nvPr/>
        </p:nvSpPr>
        <p:spPr>
          <a:xfrm>
            <a:off x="0" y="-10668"/>
            <a:ext cx="12192000" cy="896112"/>
          </a:xfrm>
          <a:prstGeom prst="rect">
            <a:avLst/>
          </a:prstGeom>
          <a:solidFill>
            <a:srgbClr val="80B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kern="0" dirty="0">
              <a:solidFill>
                <a:sysClr val="windowText" lastClr="000000"/>
              </a:solidFill>
              <a:latin typeface="Open Sans" panose="020B0606030504020204"/>
            </a:endParaRPr>
          </a:p>
        </p:txBody>
      </p:sp>
    </p:spTree>
    <p:extLst>
      <p:ext uri="{BB962C8B-B14F-4D97-AF65-F5344CB8AC3E}">
        <p14:creationId xmlns:p14="http://schemas.microsoft.com/office/powerpoint/2010/main" val="3743435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YCOTIC">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81BC00"/>
      </a:hlink>
      <a:folHlink>
        <a:srgbClr val="81B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751</Words>
  <Application>Microsoft Office PowerPoint</Application>
  <PresentationFormat>Benutzerdefiniert</PresentationFormat>
  <Paragraphs>161</Paragraphs>
  <Slides>19</Slides>
  <Notes>9</Notes>
  <HiddenSlides>1</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THYCOTIC</vt:lpstr>
      <vt:lpstr>filter:max PAMBurger Party</vt:lpstr>
      <vt:lpstr>PowerPoint-Präsentation</vt:lpstr>
      <vt:lpstr>PowerPoint-Präsentation</vt:lpstr>
      <vt:lpstr>PowerPoint-Präsentation</vt:lpstr>
      <vt:lpstr>PowerPoint-Präsentation</vt:lpstr>
      <vt:lpstr>Accounts and Password´s usage today..</vt:lpstr>
      <vt:lpstr>ROI and Time Saving  Zsolt´s company implemented Thycotic PAM and now he can</vt:lpstr>
      <vt:lpstr>Get your privileged accounts report in 1 DAY! Get All your company Secrets Secured in 1 week!</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Protected Customers Worldwide</vt:lpstr>
      <vt:lpstr>Central Europe Customers</vt:lpstr>
      <vt:lpstr>PowerPoint-Präsentation</vt:lpstr>
    </vt:vector>
  </TitlesOfParts>
  <Company>ITSM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Henning Hanke</dc:creator>
  <cp:lastModifiedBy>wulfmen</cp:lastModifiedBy>
  <cp:revision>330</cp:revision>
  <dcterms:created xsi:type="dcterms:W3CDTF">2017-03-02T13:31:25Z</dcterms:created>
  <dcterms:modified xsi:type="dcterms:W3CDTF">2019-07-17T07:30:52Z</dcterms:modified>
</cp:coreProperties>
</file>