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4" r:id="rId4"/>
    <p:sldMasterId id="2147483687" r:id="rId5"/>
  </p:sldMasterIdLst>
  <p:notesMasterIdLst>
    <p:notesMasterId r:id="rId26"/>
  </p:notesMasterIdLst>
  <p:handoutMasterIdLst>
    <p:handoutMasterId r:id="rId27"/>
  </p:handoutMasterIdLst>
  <p:sldIdLst>
    <p:sldId id="471" r:id="rId6"/>
    <p:sldId id="257" r:id="rId7"/>
    <p:sldId id="428" r:id="rId8"/>
    <p:sldId id="459" r:id="rId9"/>
    <p:sldId id="460" r:id="rId10"/>
    <p:sldId id="442" r:id="rId11"/>
    <p:sldId id="462" r:id="rId12"/>
    <p:sldId id="463" r:id="rId13"/>
    <p:sldId id="465" r:id="rId14"/>
    <p:sldId id="466" r:id="rId15"/>
    <p:sldId id="467" r:id="rId16"/>
    <p:sldId id="294" r:id="rId17"/>
    <p:sldId id="470" r:id="rId18"/>
    <p:sldId id="464" r:id="rId19"/>
    <p:sldId id="468" r:id="rId20"/>
    <p:sldId id="262" r:id="rId21"/>
    <p:sldId id="458" r:id="rId22"/>
    <p:sldId id="469" r:id="rId23"/>
    <p:sldId id="472" r:id="rId24"/>
    <p:sldId id="374" r:id="rId2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Century Gothic" panose="020B0502020202020204" pitchFamily="34" charset="0"/>
      <p:regular r:id="rId34"/>
      <p:bold r:id="rId35"/>
      <p:italic r:id="rId36"/>
      <p:boldItalic r:id="rId37"/>
    </p:embeddedFont>
    <p:embeddedFont>
      <p:font typeface="Roboto" panose="02000000000000000000" pitchFamily="2" charset="0"/>
      <p:regular r:id="rId38"/>
      <p:bold r:id="rId39"/>
      <p:italic r:id="rId40"/>
      <p:boldItalic r:id="rId41"/>
    </p:embeddedFont>
    <p:embeddedFont>
      <p:font typeface="Roboto Light" panose="02000000000000000000" pitchFamily="2" charset="0"/>
      <p:regular r:id="rId42"/>
      <p:italic r:id="rId43"/>
    </p:embeddedFont>
    <p:embeddedFont>
      <p:font typeface="Roboto Medium" panose="02000000000000000000" pitchFamily="2" charset="0"/>
      <p:regular r:id="rId44"/>
      <p:italic r:id="rId45"/>
    </p:embeddedFont>
    <p:embeddedFont>
      <p:font typeface="Roboto Thin" pitchFamily="2" charset="0"/>
      <p:regular r:id="rId46"/>
      <p:italic r:id="rId47"/>
    </p:embeddedFont>
  </p:embeddedFontLst>
  <p:defaultTextStyle>
    <a:defPPr>
      <a:defRPr lang="en-US"/>
    </a:defPPr>
    <a:lvl1pPr marL="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7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6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49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3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1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3DBF3FE-EA9D-4879-B237-2A55364FE2A7}">
          <p14:sldIdLst>
            <p14:sldId id="471"/>
            <p14:sldId id="257"/>
            <p14:sldId id="428"/>
            <p14:sldId id="459"/>
            <p14:sldId id="460"/>
            <p14:sldId id="442"/>
            <p14:sldId id="462"/>
          </p14:sldIdLst>
        </p14:section>
        <p14:section name="Untitled Section" id="{B93979C6-0A7F-4DD3-8324-2B86BBABEDB1}">
          <p14:sldIdLst>
            <p14:sldId id="463"/>
            <p14:sldId id="465"/>
            <p14:sldId id="466"/>
            <p14:sldId id="467"/>
            <p14:sldId id="294"/>
            <p14:sldId id="470"/>
            <p14:sldId id="464"/>
            <p14:sldId id="468"/>
            <p14:sldId id="262"/>
            <p14:sldId id="458"/>
            <p14:sldId id="469"/>
            <p14:sldId id="472"/>
            <p14:sldId id="3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40A8C5"/>
    <a:srgbClr val="4E6D82"/>
    <a:srgbClr val="D9418A"/>
    <a:srgbClr val="D6428B"/>
    <a:srgbClr val="2A3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720" y="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font" Target="fonts/font20.fntdata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9A8DD131-F42C-4B6A-A98C-989332DC3C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A0E4268-458D-4C0C-BD30-C8F9CD9C3D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25BE9-4FBE-49CA-A062-6B4C836F91E0}" type="datetimeFigureOut">
              <a:rPr lang="hu-HU" smtClean="0"/>
              <a:t>2019.04.11.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93D8C3F-AD09-46F0-BB64-5913D7E631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483C440-296C-4A76-9255-8CE23CF100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E4049-A457-4523-A074-4F3D8B5005F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0958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B13F3-44BF-FB47-B54C-96CB75CCD160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1F38B-1B24-6E44-8FA5-F5549079F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7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6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49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3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ztributor.hu/ismertetok/fireeye/fireeye-hu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iztributor.hu/ismertetok/fireeye/fireeye-hu.pdf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503B6-F4CD-DE49-AB30-479371E8558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17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503B6-F4CD-DE49-AB30-479371E85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4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err="1"/>
              <a:t>FireEye</a:t>
            </a:r>
            <a:r>
              <a:rPr lang="hu-HU" b="1"/>
              <a:t>:</a:t>
            </a:r>
          </a:p>
          <a:p>
            <a:r>
              <a:rPr lang="hu-HU"/>
              <a:t>Itt a kérésünk az, hogy a legnagyobb ügyfeleknél menjünk ki közösen és érjük el, hogy POC (POV)-t tartsunk. 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pilot könnyedén kivitelezhető (</a:t>
            </a:r>
            <a:r>
              <a:rPr lang="hu-HU"/>
              <a:t>ügyfélnek </a:t>
            </a:r>
            <a:r>
              <a:rPr lang="hu-HU" err="1"/>
              <a:t>max</a:t>
            </a:r>
            <a:r>
              <a:rPr lang="hu-HU"/>
              <a:t> 1-2 órába kerül)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 ezzel egyfajta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auditot el lehet végezni az ügyfeleknél amivel már önmagában is komoly értéket tudunk felmutatni</a:t>
            </a:r>
            <a:r>
              <a:rPr lang="hu-HU"/>
              <a:t>. </a:t>
            </a: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gyártóval komoly méretű projekteket lehet zárni, a konkurencia jóval kisebb </a:t>
            </a:r>
            <a:r>
              <a:rPr lang="hu-HU" sz="12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(azaz a következő 6x kisebb árbevételt csinál ugyanezen a területen), </a:t>
            </a: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így ezzel határozottan érdemes foglalkozni. 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6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Röviden a gyártóról: 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APT és fejlett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támadások elleni védelem területének piacvezető gyártója. 2012 óta 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zero-day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támadások közel 60%-át 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FireEye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rendszerei detektálták először. A rendszer alapját egy speciális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hipervizorra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épülő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elemző technológia adja, amivel dinamikusan képes elemezni a különböző folyamatokat. </a:t>
            </a:r>
          </a:p>
          <a:p>
            <a:endParaRPr lang="hu-HU" sz="6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Teljes, APT fókusz: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 forgalom vizsgálata </a:t>
            </a:r>
            <a:r>
              <a:rPr lang="hu-HU" sz="12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10K HUF/postafiók/év 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Webes forgalom vizsgálata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Végponti rendszerek védelme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Teljes csomagarchiválás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eszközök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Külön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Intelligence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szolgáltatás (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iSight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Magyar doksi: </a:t>
            </a:r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http://biztributor.hu/ismertetok/fireeye/fireeye-hu.pdf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/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1F38B-1B24-6E44-8FA5-F5549079F2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4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01F38B-1B24-6E44-8FA5-F5549079F28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14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err="1"/>
              <a:t>FireEye</a:t>
            </a:r>
            <a:r>
              <a:rPr lang="hu-HU" b="1"/>
              <a:t>:</a:t>
            </a:r>
          </a:p>
          <a:p>
            <a:r>
              <a:rPr lang="hu-HU"/>
              <a:t>Itt a kérésünk az, hogy a legnagyobb ügyfeleknél menjünk ki közösen és érjük el, hogy POC (POV)-t tartsunk. 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pilot könnyedén kivitelezhető (</a:t>
            </a:r>
            <a:r>
              <a:rPr lang="hu-HU"/>
              <a:t>ügyfélnek </a:t>
            </a:r>
            <a:r>
              <a:rPr lang="hu-HU" err="1"/>
              <a:t>max</a:t>
            </a:r>
            <a:r>
              <a:rPr lang="hu-HU"/>
              <a:t> 1-2 órába kerül)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 ezzel egyfajta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auditot el lehet végezni az ügyfeleknél amivel már önmagában is komoly értéket tudunk felmutatni</a:t>
            </a:r>
            <a:r>
              <a:rPr lang="hu-HU"/>
              <a:t>. </a:t>
            </a: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gyártóval komoly méretű projekteket lehet zárni, a konkurencia jóval kisebb </a:t>
            </a:r>
            <a:r>
              <a:rPr lang="hu-HU" sz="12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(azaz a következő 6x kisebb árbevételt csinál ugyanezen a területen), </a:t>
            </a: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így ezzel határozottan érdemes foglalkozni. 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6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Röviden a gyártóról: 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APT és fejlett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támadások elleni védelem területének piacvezető gyártója. 2012 óta 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zero-day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támadások közel 60%-át a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FireEye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rendszerei detektálták először. A rendszer alapját egy speciális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hipervizorra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épülő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elemző technológia adja, amivel dinamikusan képes elemezni a különböző folyamatokat. </a:t>
            </a:r>
          </a:p>
          <a:p>
            <a:endParaRPr lang="hu-HU" sz="6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Teljes, APT fókusz: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 forgalom vizsgálata </a:t>
            </a:r>
            <a:r>
              <a:rPr lang="hu-HU" sz="12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10K HUF/postafiók/év 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Webes forgalom vizsgálata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Végponti rendszerek védelme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Teljes csomagarchiválás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eszközök</a:t>
            </a:r>
          </a:p>
          <a:p>
            <a:pPr marL="171450" lvl="0" indent="-171450">
              <a:buFont typeface="Wingdings" panose="05000000000000000000" pitchFamily="2" charset="2"/>
              <a:buChar char="ü"/>
            </a:pP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Külön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Threat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Intelligence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szolgáltatás (</a:t>
            </a:r>
            <a:r>
              <a:rPr lang="hu-HU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iSight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Magyar doksi: </a:t>
            </a:r>
            <a:r>
              <a:rPr lang="hu-HU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http://biztributor.hu/ismertetok/fireeye/fireeye-hu.pdf</a:t>
            </a:r>
            <a:endParaRPr lang="hu-HU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/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1F38B-1B24-6E44-8FA5-F5549079F28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91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503B6-F4CD-DE49-AB30-479371E855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9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95206" y="421217"/>
            <a:ext cx="8422816" cy="323265"/>
          </a:xfrm>
          <a:prstGeom prst="rect">
            <a:avLst/>
          </a:prstGeom>
        </p:spPr>
        <p:txBody>
          <a:bodyPr lIns="68564" tIns="34289" rIns="68564" bIns="34289"/>
          <a:lstStyle>
            <a:lvl1pPr algn="l">
              <a:defRPr sz="2800" b="0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5206" y="836527"/>
            <a:ext cx="8422816" cy="253604"/>
          </a:xfrm>
          <a:prstGeom prst="rect">
            <a:avLst/>
          </a:prstGeom>
        </p:spPr>
        <p:txBody>
          <a:bodyPr lIns="68564" tIns="34289" rIns="68564" bIns="34289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pPr lvl="0"/>
            <a:r>
              <a:rPr lang="de-DE" err="1"/>
              <a:t>Subtitle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9264" y="1009890"/>
            <a:ext cx="543972" cy="273844"/>
          </a:xfrm>
          <a:prstGeom prst="rect">
            <a:avLst/>
          </a:prstGeom>
        </p:spPr>
        <p:txBody>
          <a:bodyPr lIns="91420" tIns="45710" rIns="91420" bIns="45710" anchor="ctr"/>
          <a:lstStyle>
            <a:lvl1pPr algn="ctr">
              <a:defRPr sz="12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76000" y="1522800"/>
            <a:ext cx="7614000" cy="3024000"/>
          </a:xfrm>
          <a:prstGeom prst="rect">
            <a:avLst/>
          </a:prstGeom>
        </p:spPr>
        <p:txBody>
          <a:bodyPr vert="horz"/>
          <a:lstStyle>
            <a:lvl1pPr marL="171406" indent="-171406">
              <a:buClr>
                <a:schemeClr val="accent4"/>
              </a:buClr>
              <a:buFont typeface="Lucida Grande"/>
              <a:buChar char="—"/>
              <a:defRPr sz="2800" b="0" i="0">
                <a:solidFill>
                  <a:schemeClr val="tx2"/>
                </a:solidFill>
                <a:latin typeface="Roboto Light"/>
                <a:cs typeface="Roboto Light"/>
              </a:defRPr>
            </a:lvl1pPr>
            <a:lvl2pPr marL="514217" indent="-171406">
              <a:buClr>
                <a:schemeClr val="accent4"/>
              </a:buClr>
              <a:buFont typeface="Lucida Grande"/>
              <a:buChar char="—"/>
              <a:defRPr sz="2400" b="0" i="0">
                <a:solidFill>
                  <a:schemeClr val="tx2"/>
                </a:solidFill>
                <a:latin typeface="Roboto Light"/>
                <a:cs typeface="Roboto Light"/>
              </a:defRPr>
            </a:lvl2pPr>
            <a:lvl3pPr marL="857018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3pPr>
            <a:lvl4pPr marL="1199820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4pPr>
            <a:lvl5pPr marL="1542623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5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64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554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Slide Nr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6605" y="4669289"/>
            <a:ext cx="416028" cy="273844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900" b="0" i="0"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pPr defTabSz="685800"/>
            <a:fld id="{936C95AE-7298-45E1-9514-94AFF5BED89B}" type="slidenum">
              <a:rPr lang="en-US" smtClean="0">
                <a:solidFill>
                  <a:srgbClr val="0097BA"/>
                </a:solidFill>
              </a:rPr>
              <a:pPr defTabSz="685800"/>
              <a:t>‹#›</a:t>
            </a:fld>
            <a:endParaRPr lang="en-US">
              <a:solidFill>
                <a:srgbClr val="0097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89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16:9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9264" y="1009890"/>
            <a:ext cx="543972" cy="273844"/>
          </a:xfrm>
          <a:prstGeom prst="rect">
            <a:avLst/>
          </a:prstGeom>
        </p:spPr>
        <p:txBody>
          <a:bodyPr lIns="91420" tIns="45710" rIns="91420" bIns="45710" anchor="ctr"/>
          <a:lstStyle>
            <a:lvl1pPr algn="ctr">
              <a:defRPr sz="12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76002" y="1522800"/>
            <a:ext cx="4307726" cy="3024000"/>
          </a:xfrm>
          <a:prstGeom prst="rect">
            <a:avLst/>
          </a:prstGeom>
        </p:spPr>
        <p:txBody>
          <a:bodyPr vert="horz"/>
          <a:lstStyle>
            <a:lvl1pPr marL="171406" indent="-171406">
              <a:buClr>
                <a:schemeClr val="accent4"/>
              </a:buClr>
              <a:buFont typeface="Lucida Grande"/>
              <a:buChar char="—"/>
              <a:defRPr sz="2800" b="0" i="0">
                <a:solidFill>
                  <a:schemeClr val="tx2"/>
                </a:solidFill>
                <a:latin typeface="Roboto Light"/>
                <a:cs typeface="Roboto Light"/>
              </a:defRPr>
            </a:lvl1pPr>
            <a:lvl2pPr marL="514217" indent="-171406">
              <a:buClr>
                <a:schemeClr val="accent4"/>
              </a:buClr>
              <a:buFont typeface="Lucida Grande"/>
              <a:buChar char="—"/>
              <a:defRPr sz="2400" b="0" i="0">
                <a:solidFill>
                  <a:schemeClr val="tx2"/>
                </a:solidFill>
                <a:latin typeface="Roboto Light"/>
                <a:cs typeface="Roboto Light"/>
              </a:defRPr>
            </a:lvl2pPr>
            <a:lvl3pPr marL="857018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3pPr>
            <a:lvl4pPr marL="1199820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4pPr>
            <a:lvl5pPr marL="1542623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5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5138176" y="1955413"/>
            <a:ext cx="3847500" cy="2164205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95206" y="421217"/>
            <a:ext cx="8422816" cy="323265"/>
          </a:xfrm>
          <a:prstGeom prst="rect">
            <a:avLst/>
          </a:prstGeom>
        </p:spPr>
        <p:txBody>
          <a:bodyPr lIns="68564" tIns="34289" rIns="68564" bIns="34289"/>
          <a:lstStyle>
            <a:lvl1pPr algn="l">
              <a:defRPr sz="2800" b="0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5206" y="836527"/>
            <a:ext cx="8422816" cy="253604"/>
          </a:xfrm>
          <a:prstGeom prst="rect">
            <a:avLst/>
          </a:prstGeom>
        </p:spPr>
        <p:txBody>
          <a:bodyPr lIns="68564" tIns="34289" rIns="68564" bIns="34289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pPr lvl="0"/>
            <a:r>
              <a:rPr lang="de-DE" err="1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87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16:9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9264" y="1009890"/>
            <a:ext cx="543972" cy="273844"/>
          </a:xfrm>
          <a:prstGeom prst="rect">
            <a:avLst/>
          </a:prstGeom>
        </p:spPr>
        <p:txBody>
          <a:bodyPr lIns="91420" tIns="45710" rIns="91420" bIns="45710" anchor="ctr"/>
          <a:lstStyle>
            <a:lvl1pPr algn="ctr">
              <a:defRPr sz="12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76002" y="1522800"/>
            <a:ext cx="4560013" cy="3024000"/>
          </a:xfrm>
          <a:prstGeom prst="rect">
            <a:avLst/>
          </a:prstGeom>
        </p:spPr>
        <p:txBody>
          <a:bodyPr vert="horz"/>
          <a:lstStyle>
            <a:lvl1pPr marL="171406" indent="-171406">
              <a:buClr>
                <a:schemeClr val="accent4"/>
              </a:buClr>
              <a:buFont typeface="Lucida Grande"/>
              <a:buChar char="—"/>
              <a:defRPr sz="2800" b="0" i="0">
                <a:solidFill>
                  <a:schemeClr val="tx2"/>
                </a:solidFill>
                <a:latin typeface="Roboto Light"/>
                <a:cs typeface="Roboto Light"/>
              </a:defRPr>
            </a:lvl1pPr>
            <a:lvl2pPr marL="514217" indent="-171406">
              <a:buClr>
                <a:schemeClr val="accent4"/>
              </a:buClr>
              <a:buFont typeface="Lucida Grande"/>
              <a:buChar char="—"/>
              <a:defRPr sz="2400" b="0" i="0">
                <a:solidFill>
                  <a:schemeClr val="tx2"/>
                </a:solidFill>
                <a:latin typeface="Roboto Light"/>
                <a:cs typeface="Roboto Light"/>
              </a:defRPr>
            </a:lvl2pPr>
            <a:lvl3pPr marL="857018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3pPr>
            <a:lvl4pPr marL="1199820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4pPr>
            <a:lvl5pPr marL="1542623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5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5373236" y="1773857"/>
            <a:ext cx="3360000" cy="25200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95206" y="421217"/>
            <a:ext cx="8422816" cy="323265"/>
          </a:xfrm>
          <a:prstGeom prst="rect">
            <a:avLst/>
          </a:prstGeom>
        </p:spPr>
        <p:txBody>
          <a:bodyPr lIns="68564" tIns="34289" rIns="68564" bIns="34289"/>
          <a:lstStyle>
            <a:lvl1pPr algn="l">
              <a:defRPr sz="2800" b="0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5206" y="836527"/>
            <a:ext cx="8422816" cy="253604"/>
          </a:xfrm>
          <a:prstGeom prst="rect">
            <a:avLst/>
          </a:prstGeom>
        </p:spPr>
        <p:txBody>
          <a:bodyPr lIns="68564" tIns="34289" rIns="68564" bIns="34289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pPr lvl="0"/>
            <a:r>
              <a:rPr lang="de-DE" err="1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4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9264" y="1009890"/>
            <a:ext cx="543972" cy="273844"/>
          </a:xfrm>
          <a:prstGeom prst="rect">
            <a:avLst/>
          </a:prstGeom>
        </p:spPr>
        <p:txBody>
          <a:bodyPr lIns="91420" tIns="45710" rIns="91420" bIns="45710" anchor="ctr"/>
          <a:lstStyle>
            <a:lvl1pPr algn="ctr">
              <a:defRPr sz="12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75999" y="1522800"/>
            <a:ext cx="3807000" cy="3024000"/>
          </a:xfrm>
          <a:prstGeom prst="rect">
            <a:avLst/>
          </a:prstGeom>
        </p:spPr>
        <p:txBody>
          <a:bodyPr vert="horz"/>
          <a:lstStyle>
            <a:lvl1pPr marL="171406" indent="-171406">
              <a:buClr>
                <a:schemeClr val="accent4"/>
              </a:buClr>
              <a:buFont typeface="Lucida Grande"/>
              <a:buChar char="—"/>
              <a:defRPr sz="2800" b="0" i="0">
                <a:solidFill>
                  <a:schemeClr val="tx2"/>
                </a:solidFill>
                <a:latin typeface="Roboto Light"/>
                <a:cs typeface="Roboto Light"/>
              </a:defRPr>
            </a:lvl1pPr>
            <a:lvl2pPr marL="514217" indent="-171406">
              <a:buClr>
                <a:schemeClr val="accent4"/>
              </a:buClr>
              <a:buFont typeface="Lucida Grande"/>
              <a:buChar char="—"/>
              <a:defRPr sz="2400" b="0" i="0">
                <a:solidFill>
                  <a:schemeClr val="tx2"/>
                </a:solidFill>
                <a:latin typeface="Roboto Light"/>
                <a:cs typeface="Roboto Light"/>
              </a:defRPr>
            </a:lvl2pPr>
            <a:lvl3pPr marL="857018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3pPr>
            <a:lvl4pPr marL="1199820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4pPr>
            <a:lvl5pPr marL="1542623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5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5"/>
          </p:nvPr>
        </p:nvSpPr>
        <p:spPr>
          <a:xfrm>
            <a:off x="4382999" y="1522800"/>
            <a:ext cx="3807000" cy="3024000"/>
          </a:xfrm>
          <a:prstGeom prst="rect">
            <a:avLst/>
          </a:prstGeom>
        </p:spPr>
        <p:txBody>
          <a:bodyPr vert="horz"/>
          <a:lstStyle>
            <a:lvl1pPr marL="171406" indent="-171406">
              <a:buClr>
                <a:schemeClr val="accent4"/>
              </a:buClr>
              <a:buFont typeface="Lucida Grande"/>
              <a:buChar char="—"/>
              <a:defRPr sz="2800" b="0" i="0">
                <a:solidFill>
                  <a:schemeClr val="tx2"/>
                </a:solidFill>
                <a:latin typeface="Roboto Light"/>
                <a:cs typeface="Roboto Light"/>
              </a:defRPr>
            </a:lvl1pPr>
            <a:lvl2pPr marL="514217" indent="-171406">
              <a:buClr>
                <a:schemeClr val="accent4"/>
              </a:buClr>
              <a:buFont typeface="Lucida Grande"/>
              <a:buChar char="—"/>
              <a:defRPr sz="2400" b="0" i="0">
                <a:solidFill>
                  <a:schemeClr val="tx2"/>
                </a:solidFill>
                <a:latin typeface="Roboto Light"/>
                <a:cs typeface="Roboto Light"/>
              </a:defRPr>
            </a:lvl2pPr>
            <a:lvl3pPr marL="857018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3pPr>
            <a:lvl4pPr marL="1199820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4pPr>
            <a:lvl5pPr marL="1542623" indent="-171406">
              <a:buClr>
                <a:schemeClr val="accent4"/>
              </a:buClr>
              <a:buFont typeface="Lucida Grande"/>
              <a:buChar char="—"/>
              <a:defRPr sz="1800" b="0" i="0">
                <a:solidFill>
                  <a:schemeClr val="tx2"/>
                </a:solidFill>
                <a:latin typeface="Roboto Light"/>
                <a:cs typeface="Roboto Light"/>
              </a:defRPr>
            </a:lvl5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95206" y="421217"/>
            <a:ext cx="8422816" cy="323265"/>
          </a:xfrm>
          <a:prstGeom prst="rect">
            <a:avLst/>
          </a:prstGeom>
        </p:spPr>
        <p:txBody>
          <a:bodyPr lIns="68564" tIns="34289" rIns="68564" bIns="34289"/>
          <a:lstStyle>
            <a:lvl1pPr algn="l">
              <a:defRPr sz="2800" b="0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5206" y="836527"/>
            <a:ext cx="8422816" cy="253604"/>
          </a:xfrm>
          <a:prstGeom prst="rect">
            <a:avLst/>
          </a:prstGeom>
        </p:spPr>
        <p:txBody>
          <a:bodyPr lIns="68564" tIns="34289" rIns="68564" bIns="34289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pPr lvl="0"/>
            <a:r>
              <a:rPr lang="de-DE" err="1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53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" y="77975"/>
            <a:ext cx="9151200" cy="1526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0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l with 16:9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77975"/>
            <a:ext cx="9151200" cy="1526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0"/>
          </p:nvPr>
        </p:nvSpPr>
        <p:spPr>
          <a:xfrm>
            <a:off x="800899" y="400050"/>
            <a:ext cx="7488936" cy="4212621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8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imal with 16:9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2" y="77975"/>
            <a:ext cx="9151200" cy="1526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0"/>
          </p:nvPr>
        </p:nvSpPr>
        <p:spPr>
          <a:xfrm>
            <a:off x="1482081" y="273051"/>
            <a:ext cx="6140928" cy="4605693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97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i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3999" cy="5143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9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9578" y="4767263"/>
            <a:ext cx="3086100" cy="273844"/>
          </a:xfrm>
          <a:prstGeom prst="rect">
            <a:avLst/>
          </a:prstGeom>
        </p:spPr>
        <p:txBody>
          <a:bodyPr/>
          <a:lstStyle>
            <a:lvl1pPr algn="l">
              <a:defRPr sz="600" cap="all" baseline="0"/>
            </a:lvl1pPr>
          </a:lstStyle>
          <a:p>
            <a:r>
              <a:rPr lang="en-US"/>
              <a:t>Copyright © 2016, FireEye, Inc.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5013" y="4806081"/>
            <a:ext cx="330959" cy="196208"/>
          </a:xfrm>
          <a:prstGeom prst="rect">
            <a:avLst/>
          </a:prstGeom>
        </p:spPr>
        <p:txBody>
          <a:bodyPr/>
          <a:lstStyle>
            <a:lvl1pPr algn="l">
              <a:defRPr sz="675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C6094C4-6377-420C-8383-4CFFA5F8D9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5013" y="415268"/>
            <a:ext cx="8155983" cy="8713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50" b="1">
                <a:solidFill>
                  <a:schemeClr val="tx2"/>
                </a:solidFill>
              </a:defRPr>
            </a:lvl1pPr>
            <a:lvl2pPr marL="342900" indent="0" algn="l">
              <a:buNone/>
              <a:defRPr/>
            </a:lvl2pPr>
            <a:lvl3pPr marL="685800" indent="0" algn="l">
              <a:buNone/>
              <a:defRPr/>
            </a:lvl3pPr>
            <a:lvl4pPr marL="1028700" indent="0" algn="l">
              <a:buNone/>
              <a:defRPr/>
            </a:lvl4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85013" y="1324006"/>
            <a:ext cx="8155781" cy="319652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defRPr sz="135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6830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32">
          <p15:clr>
            <a:srgbClr val="FBAE40"/>
          </p15:clr>
        </p15:guide>
        <p15:guide id="2" pos="38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28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rtlCol="0" anchor="ctr"/>
          <a:lstStyle/>
          <a:p>
            <a:pPr algn="ctr" defTabSz="685613"/>
            <a:endParaRPr lang="en-US" sz="14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281022"/>
            <a:ext cx="9144000" cy="90092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rtlCol="0" anchor="ctr"/>
          <a:lstStyle/>
          <a:p>
            <a:pPr algn="ctr" defTabSz="685613"/>
            <a:endParaRPr lang="en-US" sz="14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95141" y="42419"/>
            <a:ext cx="3810505" cy="207749"/>
          </a:xfrm>
          <a:prstGeom prst="rect">
            <a:avLst/>
          </a:prstGeom>
          <a:noFill/>
        </p:spPr>
        <p:txBody>
          <a:bodyPr wrap="square" lIns="68564" tIns="34289" rIns="68564" bIns="34289" rtlCol="0">
            <a:spAutoFit/>
          </a:bodyPr>
          <a:lstStyle/>
          <a:p>
            <a:pPr defTabSz="685613"/>
            <a:r>
              <a:rPr lang="en-US" sz="900">
                <a:solidFill>
                  <a:srgbClr val="FFFFFF"/>
                </a:solidFill>
                <a:latin typeface="Roboto Light" charset="0"/>
                <a:ea typeface="Roboto Light" charset="0"/>
                <a:cs typeface="Roboto Light" charset="0"/>
              </a:rPr>
              <a:t>value added security, networking &amp; virtualization distribution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893716" y="42419"/>
            <a:ext cx="3810505" cy="207749"/>
          </a:xfrm>
          <a:prstGeom prst="rect">
            <a:avLst/>
          </a:prstGeom>
          <a:noFill/>
        </p:spPr>
        <p:txBody>
          <a:bodyPr wrap="square" lIns="68564" tIns="34289" rIns="68564" bIns="34289" rtlCol="0">
            <a:spAutoFit/>
          </a:bodyPr>
          <a:lstStyle/>
          <a:p>
            <a:pPr algn="r" defTabSz="685613"/>
            <a:r>
              <a:rPr lang="en-US" sz="900" err="1">
                <a:solidFill>
                  <a:srgbClr val="FFFFFF"/>
                </a:solidFill>
                <a:latin typeface="Roboto Light" charset="0"/>
                <a:ea typeface="Roboto Light" charset="0"/>
                <a:cs typeface="Roboto Light" charset="0"/>
              </a:rPr>
              <a:t>info@biztributor.hu</a:t>
            </a:r>
            <a:r>
              <a:rPr lang="en-US" sz="900">
                <a:solidFill>
                  <a:srgbClr val="FFFFFF"/>
                </a:solidFill>
                <a:latin typeface="Roboto Light" charset="0"/>
                <a:ea typeface="Roboto Light" charset="0"/>
                <a:cs typeface="Roboto Light" charset="0"/>
              </a:rPr>
              <a:t> l +36 1 392-0218</a:t>
            </a:r>
          </a:p>
        </p:txBody>
      </p:sp>
      <p:sp>
        <p:nvSpPr>
          <p:cNvPr id="10" name="Oval 9"/>
          <p:cNvSpPr/>
          <p:nvPr userDrawn="1"/>
        </p:nvSpPr>
        <p:spPr>
          <a:xfrm>
            <a:off x="8218300" y="903861"/>
            <a:ext cx="485921" cy="48592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254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rtlCol="0" anchor="ctr"/>
          <a:lstStyle/>
          <a:p>
            <a:pPr algn="ctr" defTabSz="685613"/>
            <a:endParaRPr lang="en-US" sz="140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4" name="Picture 13" descr="biztributor_logo_B_transzparens_kics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456" y="4639454"/>
            <a:ext cx="480294" cy="385836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9264" y="1009890"/>
            <a:ext cx="543972" cy="273844"/>
          </a:xfrm>
          <a:prstGeom prst="rect">
            <a:avLst/>
          </a:prstGeom>
        </p:spPr>
        <p:txBody>
          <a:bodyPr lIns="91420" tIns="45710" rIns="91420" bIns="45710" anchor="ctr"/>
          <a:lstStyle>
            <a:lvl1pPr algn="ctr">
              <a:defRPr sz="12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44A0CD-AC65-4624-9CC6-E44CAA9EDBF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585432" y="529776"/>
            <a:ext cx="1474964" cy="26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9" r:id="rId2"/>
    <p:sldLayoutId id="2147483680" r:id="rId3"/>
    <p:sldLayoutId id="2147483683" r:id="rId4"/>
    <p:sldLayoutId id="2147483684" r:id="rId5"/>
    <p:sldLayoutId id="2147483685" r:id="rId6"/>
    <p:sldLayoutId id="2147483686" r:id="rId7"/>
    <p:sldLayoutId id="2147483678" r:id="rId8"/>
    <p:sldLayoutId id="2147483696" r:id="rId9"/>
  </p:sldLayoutIdLst>
  <p:hf hdr="0" ftr="0" dt="0"/>
  <p:txStyles>
    <p:titleStyle>
      <a:lvl1pPr algn="l" defTabSz="68561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6" indent="-171406" algn="l" defTabSz="68561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17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18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20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23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33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40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46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57" indent="-171406" algn="l" defTabSz="68561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26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37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38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40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43" algn="l" defTabSz="68561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96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3.gi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73TE-0RLua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k9f6R-DVHI" TargetMode="Externa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MhOKOeLaJEc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ABBB447-A44D-402D-8319-537944999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378" y="2101974"/>
            <a:ext cx="3789668" cy="68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86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2358E5-3E16-49C3-804F-8A81AB80D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F051D9E-0049-4174-9C16-37E36DD78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Email </a:t>
            </a:r>
            <a:r>
              <a:rPr lang="hu-HU" err="1"/>
              <a:t>Security</a:t>
            </a:r>
            <a:r>
              <a:rPr lang="hu-HU"/>
              <a:t>	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1D0A68-0EB2-4807-B841-7108AE7E7A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/>
              <a:t>Áttekintés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A2F5F43-8AB0-4DEE-973E-EF987D1666C0}"/>
              </a:ext>
            </a:extLst>
          </p:cNvPr>
          <p:cNvGrpSpPr/>
          <p:nvPr/>
        </p:nvGrpSpPr>
        <p:grpSpPr>
          <a:xfrm>
            <a:off x="513350" y="1773857"/>
            <a:ext cx="4058650" cy="2261791"/>
            <a:chOff x="513350" y="2074927"/>
            <a:chExt cx="3653523" cy="1960721"/>
          </a:xfrm>
        </p:grpSpPr>
        <p:sp>
          <p:nvSpPr>
            <p:cNvPr id="8" name="Rounded Rectangle 16">
              <a:extLst>
                <a:ext uri="{FF2B5EF4-FFF2-40B4-BE49-F238E27FC236}">
                  <a16:creationId xmlns:a16="http://schemas.microsoft.com/office/drawing/2014/main" id="{A4083B6D-D30A-452C-A9A2-4125B06BA511}"/>
                </a:ext>
              </a:extLst>
            </p:cNvPr>
            <p:cNvSpPr/>
            <p:nvPr/>
          </p:nvSpPr>
          <p:spPr>
            <a:xfrm>
              <a:off x="513350" y="2074927"/>
              <a:ext cx="1097280" cy="654908"/>
            </a:xfrm>
            <a:prstGeom prst="roundRect">
              <a:avLst/>
            </a:prstGeom>
            <a:noFill/>
            <a:ln w="9525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45720" rtlCol="0" anchor="ctr"/>
            <a:lstStyle/>
            <a:p>
              <a:pPr algn="r"/>
              <a:r>
                <a:rPr lang="en-US" sz="1050">
                  <a:solidFill>
                    <a:schemeClr val="tx2"/>
                  </a:solidFill>
                </a:rPr>
                <a:t>Technology</a:t>
              </a:r>
            </a:p>
          </p:txBody>
        </p:sp>
        <p:sp>
          <p:nvSpPr>
            <p:cNvPr id="9" name="Rounded Rectangle 17">
              <a:extLst>
                <a:ext uri="{FF2B5EF4-FFF2-40B4-BE49-F238E27FC236}">
                  <a16:creationId xmlns:a16="http://schemas.microsoft.com/office/drawing/2014/main" id="{67850F40-6566-4154-942E-D257ED13E5B1}"/>
                </a:ext>
              </a:extLst>
            </p:cNvPr>
            <p:cNvSpPr/>
            <p:nvPr/>
          </p:nvSpPr>
          <p:spPr>
            <a:xfrm>
              <a:off x="1786224" y="2074927"/>
              <a:ext cx="1097280" cy="654908"/>
            </a:xfrm>
            <a:prstGeom prst="roundRect">
              <a:avLst/>
            </a:prstGeom>
            <a:noFill/>
            <a:ln w="9525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45720" rtlCol="0" anchor="ctr"/>
            <a:lstStyle/>
            <a:p>
              <a:pPr algn="r"/>
              <a:r>
                <a:rPr lang="en-US" sz="1050">
                  <a:solidFill>
                    <a:schemeClr val="tx2"/>
                  </a:solidFill>
                </a:rPr>
                <a:t>Intelligence</a:t>
              </a:r>
            </a:p>
          </p:txBody>
        </p:sp>
        <p:sp>
          <p:nvSpPr>
            <p:cNvPr id="10" name="Rounded Rectangle 18">
              <a:extLst>
                <a:ext uri="{FF2B5EF4-FFF2-40B4-BE49-F238E27FC236}">
                  <a16:creationId xmlns:a16="http://schemas.microsoft.com/office/drawing/2014/main" id="{734C0DA0-A45E-465C-99AE-7E2E77460771}"/>
                </a:ext>
              </a:extLst>
            </p:cNvPr>
            <p:cNvSpPr/>
            <p:nvPr/>
          </p:nvSpPr>
          <p:spPr>
            <a:xfrm>
              <a:off x="3069592" y="2074927"/>
              <a:ext cx="1097280" cy="654908"/>
            </a:xfrm>
            <a:prstGeom prst="roundRect">
              <a:avLst/>
            </a:prstGeom>
            <a:noFill/>
            <a:ln w="9525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45720" rtlCol="0" anchor="ctr"/>
            <a:lstStyle/>
            <a:p>
              <a:pPr algn="r"/>
              <a:r>
                <a:rPr lang="en-US" sz="1050">
                  <a:solidFill>
                    <a:schemeClr val="tx2"/>
                  </a:solidFill>
                </a:rPr>
                <a:t>Correlation</a:t>
              </a:r>
            </a:p>
          </p:txBody>
        </p:sp>
        <p:sp>
          <p:nvSpPr>
            <p:cNvPr id="11" name="Rounded Rectangle 19">
              <a:extLst>
                <a:ext uri="{FF2B5EF4-FFF2-40B4-BE49-F238E27FC236}">
                  <a16:creationId xmlns:a16="http://schemas.microsoft.com/office/drawing/2014/main" id="{58B81785-95C8-4532-93DD-2987FD00FA83}"/>
                </a:ext>
              </a:extLst>
            </p:cNvPr>
            <p:cNvSpPr/>
            <p:nvPr/>
          </p:nvSpPr>
          <p:spPr>
            <a:xfrm>
              <a:off x="513351" y="3173788"/>
              <a:ext cx="3653522" cy="86186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/>
                <a:t>FireEye Email Security</a:t>
              </a:r>
            </a:p>
          </p:txBody>
        </p:sp>
        <p:cxnSp>
          <p:nvCxnSpPr>
            <p:cNvPr id="12" name="Curved Connector 20">
              <a:extLst>
                <a:ext uri="{FF2B5EF4-FFF2-40B4-BE49-F238E27FC236}">
                  <a16:creationId xmlns:a16="http://schemas.microsoft.com/office/drawing/2014/main" id="{0A224A66-DDB7-4339-8A4B-3B348F1C8CC3}"/>
                </a:ext>
              </a:extLst>
            </p:cNvPr>
            <p:cNvCxnSpPr>
              <a:stCxn id="14" idx="2"/>
              <a:endCxn id="23" idx="0"/>
            </p:cNvCxnSpPr>
            <p:nvPr/>
          </p:nvCxnSpPr>
          <p:spPr>
            <a:xfrm rot="16200000" flipH="1">
              <a:off x="1479073" y="2312751"/>
              <a:ext cx="443954" cy="1278121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21">
              <a:extLst>
                <a:ext uri="{FF2B5EF4-FFF2-40B4-BE49-F238E27FC236}">
                  <a16:creationId xmlns:a16="http://schemas.microsoft.com/office/drawing/2014/main" id="{0020B412-322A-4C88-8D7D-004D58E2B7BA}"/>
                </a:ext>
              </a:extLst>
            </p:cNvPr>
            <p:cNvCxnSpPr>
              <a:stCxn id="22" idx="2"/>
              <a:endCxn id="23" idx="0"/>
            </p:cNvCxnSpPr>
            <p:nvPr/>
          </p:nvCxnSpPr>
          <p:spPr>
            <a:xfrm rot="5400000">
              <a:off x="2757196" y="2312752"/>
              <a:ext cx="443954" cy="1278121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urved Connector 22">
              <a:extLst>
                <a:ext uri="{FF2B5EF4-FFF2-40B4-BE49-F238E27FC236}">
                  <a16:creationId xmlns:a16="http://schemas.microsoft.com/office/drawing/2014/main" id="{80800F07-FE9C-4BBF-943D-22F8A18ACCF2}"/>
                </a:ext>
              </a:extLst>
            </p:cNvPr>
            <p:cNvCxnSpPr>
              <a:stCxn id="15" idx="2"/>
              <a:endCxn id="23" idx="0"/>
            </p:cNvCxnSpPr>
            <p:nvPr/>
          </p:nvCxnSpPr>
          <p:spPr>
            <a:xfrm rot="16200000" flipH="1">
              <a:off x="2115511" y="2949188"/>
              <a:ext cx="443954" cy="5247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9BBA6FE-606C-47CD-9ACF-5445F13139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6089" y="2264321"/>
              <a:ext cx="274320" cy="274321"/>
              <a:chOff x="8569092" y="3247599"/>
              <a:chExt cx="548640" cy="54864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BE01D6FA-8965-452B-96DF-B681C82A22EA}"/>
                  </a:ext>
                </a:extLst>
              </p:cNvPr>
              <p:cNvSpPr/>
              <p:nvPr/>
            </p:nvSpPr>
            <p:spPr>
              <a:xfrm>
                <a:off x="8569092" y="3247599"/>
                <a:ext cx="548640" cy="548640"/>
              </a:xfrm>
              <a:prstGeom prst="ellipse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2"/>
                  </a:solidFill>
                  <a:latin typeface="+mj-lt"/>
                  <a:ea typeface="Montserrat Light" charset="0"/>
                  <a:cs typeface="Montserrat Light" charset="0"/>
                </a:endParaRPr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79D4FAD-E9B1-41DA-93A9-F26207187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60532" y="3414986"/>
                <a:ext cx="365760" cy="213867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7480ED-8DD9-416D-B89A-19C83D865C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852616" y="2282453"/>
              <a:ext cx="274320" cy="274321"/>
              <a:chOff x="8569092" y="4303400"/>
              <a:chExt cx="548640" cy="54864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4F6B2C9-47FC-4628-8814-81E179BA5201}"/>
                  </a:ext>
                </a:extLst>
              </p:cNvPr>
              <p:cNvSpPr/>
              <p:nvPr/>
            </p:nvSpPr>
            <p:spPr>
              <a:xfrm>
                <a:off x="8569092" y="4303400"/>
                <a:ext cx="548640" cy="548640"/>
              </a:xfrm>
              <a:prstGeom prst="ellipse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2"/>
                  </a:solidFill>
                  <a:latin typeface="+mj-lt"/>
                  <a:ea typeface="Montserrat Light" charset="0"/>
                  <a:cs typeface="Montserrat Light" charset="0"/>
                </a:endParaRP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C1804FB-CC11-474B-AAFA-FA749A1490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87004" y="4431970"/>
                <a:ext cx="312816" cy="291501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D27FEFF-4E87-45BB-8E56-4DBC17C146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58141" y="2295975"/>
              <a:ext cx="274320" cy="274321"/>
              <a:chOff x="4494692" y="4303400"/>
              <a:chExt cx="548640" cy="54864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061AB0-ED5B-4653-B464-E38D17DDAE1D}"/>
                  </a:ext>
                </a:extLst>
              </p:cNvPr>
              <p:cNvSpPr/>
              <p:nvPr/>
            </p:nvSpPr>
            <p:spPr>
              <a:xfrm>
                <a:off x="4494692" y="4303400"/>
                <a:ext cx="548640" cy="548640"/>
              </a:xfrm>
              <a:prstGeom prst="ellipse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2"/>
                  </a:solidFill>
                  <a:latin typeface="+mj-lt"/>
                  <a:ea typeface="Montserrat Light" charset="0"/>
                  <a:cs typeface="Montserrat Light" charset="0"/>
                </a:endParaRP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18AF-662B-42C5-B2F9-FAAA20A216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7428" y="4426136"/>
                <a:ext cx="303169" cy="303169"/>
              </a:xfrm>
              <a:prstGeom prst="rect">
                <a:avLst/>
              </a:prstGeom>
            </p:spPr>
          </p:pic>
        </p:grpSp>
      </p:grp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484B9309-DC47-4363-91E3-5C1EA0F3E631}"/>
              </a:ext>
            </a:extLst>
          </p:cNvPr>
          <p:cNvSpPr txBox="1">
            <a:spLocks/>
          </p:cNvSpPr>
          <p:nvPr/>
        </p:nvSpPr>
        <p:spPr>
          <a:xfrm>
            <a:off x="4835529" y="2717249"/>
            <a:ext cx="3982492" cy="2247254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Detektálja az email-alapú támadásokat a felfedezés pillanatától, blokkolja a legveszélyesebb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kiberfenyegetéseket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Spear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phishing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credential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harvesting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CEO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fraud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BEC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attacks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Magas detektálás és alacsony fals pozitív ráta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Technológia + hírszerzés + korreláció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On-premises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cloud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hibrid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C8BE7C8-F260-49C5-83D1-E772775517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529" y="1404373"/>
            <a:ext cx="1453071" cy="12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F7685-65BD-4478-B394-826356114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</a:t>
            </a:r>
            <a:r>
              <a:rPr lang="hu-HU" err="1"/>
              <a:t>Endpoint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51D56-E94A-464E-82EE-18771CD6CA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/>
              <a:t>Áttekintés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397D0-D338-4067-BE1E-5DE3C4233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6CA547-294F-4F9A-97E3-D13EFADD8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3" y="2082966"/>
            <a:ext cx="4293030" cy="2235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6C2B68-DD39-49EF-88E9-704F333F6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23037"/>
            <a:ext cx="1452801" cy="1248713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C826EC9D-A290-4019-9EFF-FCDBBE3F51F7}"/>
              </a:ext>
            </a:extLst>
          </p:cNvPr>
          <p:cNvSpPr txBox="1">
            <a:spLocks/>
          </p:cNvSpPr>
          <p:nvPr/>
        </p:nvSpPr>
        <p:spPr>
          <a:xfrm>
            <a:off x="4835529" y="2717249"/>
            <a:ext cx="3982492" cy="2247254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4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Teljesértékű végpontvédelem: integrált EDR + EPP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4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Szignatúra-alapú antivírus, ML-alapú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MalwareGuard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viselkedés-alapú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ExploitGuard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4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Felismeri a sebezhetőségeket célzó kódot és a szokatlan viselkedést a beépített IOC-motorral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4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Mandiant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eszköztár: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forensics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és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malware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-vadász 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4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Teljes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FireEye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MVX motor funkcionalitása</a:t>
            </a:r>
          </a:p>
        </p:txBody>
      </p:sp>
    </p:spTree>
    <p:extLst>
      <p:ext uri="{BB962C8B-B14F-4D97-AF65-F5344CB8AC3E}">
        <p14:creationId xmlns:p14="http://schemas.microsoft.com/office/powerpoint/2010/main" val="107056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556D3-43A0-4927-A874-20A7E1088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5013" y="4978642"/>
            <a:ext cx="330959" cy="196208"/>
          </a:xfrm>
        </p:spPr>
        <p:txBody>
          <a:bodyPr/>
          <a:lstStyle/>
          <a:p>
            <a:fld id="{7C6094C4-6377-420C-8383-4CFFA5F8D92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C117DA-0CAF-4984-B4BF-8982BA85C3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5013" y="368399"/>
            <a:ext cx="8155983" cy="505540"/>
          </a:xfrm>
        </p:spPr>
        <p:txBody>
          <a:bodyPr/>
          <a:lstStyle/>
          <a:p>
            <a:r>
              <a:rPr lang="en-US" sz="2800" b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FireEye </a:t>
            </a:r>
            <a:r>
              <a:rPr lang="hu-HU" sz="2800" b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Threat</a:t>
            </a:r>
            <a:r>
              <a:rPr lang="en-US" sz="2800" b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 Intelligence</a:t>
            </a:r>
            <a:r>
              <a:rPr lang="hu-HU" sz="2800" b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 (</a:t>
            </a:r>
            <a:r>
              <a:rPr lang="hu-HU" sz="2800" b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iSIGHT</a:t>
            </a:r>
            <a:r>
              <a:rPr lang="hu-HU" sz="2800" b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)</a:t>
            </a:r>
            <a:endParaRPr lang="en-US" sz="2800" b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853DEC-226E-4072-9B27-1377953C45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5874" y="2495103"/>
            <a:ext cx="3863113" cy="2537222"/>
          </a:xfrm>
        </p:spPr>
        <p:txBody>
          <a:bodyPr anchor="t">
            <a:noAutofit/>
          </a:bodyPr>
          <a:lstStyle/>
          <a:p>
            <a:pPr marL="180975" indent="-180975" defTabSz="45708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Egyedi pozícióban: megérteni a támadásokat ÉS a támadókat</a:t>
            </a:r>
            <a:endParaRPr lang="en-US" sz="14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Teljes betekintés a támadók motivációiba és modus </a:t>
            </a:r>
            <a:r>
              <a:rPr lang="hu-HU" sz="14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operandiba</a:t>
            </a:r>
            <a:endParaRPr lang="hu-HU" sz="14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Hírszerzés alapján </a:t>
            </a:r>
            <a:r>
              <a:rPr lang="hu-HU" sz="14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priorizálás</a:t>
            </a: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mit </a:t>
            </a:r>
            <a:r>
              <a:rPr lang="hu-HU" sz="14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patcheljünk</a:t>
            </a: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először, milyen riasztásokra reagáljunk először?</a:t>
            </a:r>
          </a:p>
          <a:p>
            <a:pPr marL="180975" indent="-180975" defTabSz="45708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4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Információ a kockázatok helyes felméréséhez és kezeléséhez</a:t>
            </a:r>
            <a:endParaRPr lang="en-US" sz="14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0" indent="0">
              <a:buNone/>
            </a:pPr>
            <a:endParaRPr lang="en-US" sz="14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85" y="1392678"/>
            <a:ext cx="1128975" cy="970378"/>
          </a:xfrm>
          <a:prstGeom prst="rect">
            <a:avLst/>
          </a:prstGeom>
        </p:spPr>
      </p:pic>
      <p:sp>
        <p:nvSpPr>
          <p:cNvPr id="12" name="Shape 255"/>
          <p:cNvSpPr/>
          <p:nvPr/>
        </p:nvSpPr>
        <p:spPr>
          <a:xfrm>
            <a:off x="453861" y="809570"/>
            <a:ext cx="850214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>
            <a:lvl1pPr>
              <a:defRPr sz="1600"/>
            </a:lvl1pPr>
          </a:lstStyle>
          <a:p>
            <a:r>
              <a:rPr lang="hu-HU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Áttekintés</a:t>
            </a:r>
            <a:endParaRPr lang="en-US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23477F8-8B79-4BA6-BAB6-B990FE0EA76D}"/>
              </a:ext>
            </a:extLst>
          </p:cNvPr>
          <p:cNvSpPr txBox="1">
            <a:spLocks/>
          </p:cNvSpPr>
          <p:nvPr/>
        </p:nvSpPr>
        <p:spPr>
          <a:xfrm>
            <a:off x="8329754" y="969793"/>
            <a:ext cx="555493" cy="356661"/>
          </a:xfrm>
          <a:prstGeom prst="rect">
            <a:avLst/>
          </a:prstGeom>
        </p:spPr>
        <p:txBody>
          <a:bodyPr lIns="91420" tIns="45710" rIns="91420" bIns="45710" anchor="ctr"/>
          <a:lstStyle>
            <a:defPPr>
              <a:defRPr lang="en-US"/>
            </a:defPPr>
            <a:lvl1pPr marL="0" algn="l" defTabSz="457082" rtl="0" eaLnBrk="1" latinLnBrk="0" hangingPunct="1">
              <a:defRPr sz="675" b="0" i="0" kern="1200">
                <a:solidFill>
                  <a:schemeClr val="bg1"/>
                </a:solidFill>
                <a:latin typeface="Arial" panose="020B0604020202020204" pitchFamily="34" charset="0"/>
                <a:ea typeface="Roboto Light" charset="0"/>
                <a:cs typeface="Arial" panose="020B0604020202020204" pitchFamily="34" charset="0"/>
              </a:defRPr>
            </a:lvl1pPr>
            <a:lvl2pPr marL="457082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75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60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49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30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12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00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86" algn="l" defTabSz="45708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3F86AE-5688-474D-817A-3E7824F2C961}" type="slidenum">
              <a:rPr lang="en-US" sz="1100" smtClean="0">
                <a:latin typeface="Roboto" panose="02000000000000000000" pitchFamily="2" charset="0"/>
                <a:ea typeface="Roboto" panose="02000000000000000000" pitchFamily="2" charset="0"/>
              </a:rPr>
              <a:pPr/>
              <a:t>12</a:t>
            </a:fld>
            <a:endParaRPr lang="en-US" sz="11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BB7FC6-2D65-4975-A770-3DB4942BC93A}"/>
              </a:ext>
            </a:extLst>
          </p:cNvPr>
          <p:cNvGrpSpPr/>
          <p:nvPr/>
        </p:nvGrpSpPr>
        <p:grpSpPr>
          <a:xfrm>
            <a:off x="-504671" y="1392678"/>
            <a:ext cx="5052024" cy="3284727"/>
            <a:chOff x="3195819" y="1319562"/>
            <a:chExt cx="5052024" cy="3284727"/>
          </a:xfrm>
        </p:grpSpPr>
        <p:pic>
          <p:nvPicPr>
            <p:cNvPr id="15" name="Picture 14" descr="A picture containing map, sky, text&#10;&#10;Description generated with very high confidence">
              <a:extLst>
                <a:ext uri="{FF2B5EF4-FFF2-40B4-BE49-F238E27FC236}">
                  <a16:creationId xmlns:a16="http://schemas.microsoft.com/office/drawing/2014/main" id="{4D87EC65-A398-4ED4-9A49-3C346A7194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8" r="10018"/>
            <a:stretch/>
          </p:blipFill>
          <p:spPr>
            <a:xfrm>
              <a:off x="3195819" y="1518726"/>
              <a:ext cx="2595625" cy="2549852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B8C1E81-BA7C-4A89-9FD1-5688DAE13200}"/>
                </a:ext>
              </a:extLst>
            </p:cNvPr>
            <p:cNvGrpSpPr/>
            <p:nvPr/>
          </p:nvGrpSpPr>
          <p:grpSpPr>
            <a:xfrm>
              <a:off x="5566785" y="1319562"/>
              <a:ext cx="2674342" cy="795335"/>
              <a:chOff x="7422380" y="1759414"/>
              <a:chExt cx="3565790" cy="1060446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0E76516-87BD-4AD6-9FDF-FB1D2513891D}"/>
                  </a:ext>
                </a:extLst>
              </p:cNvPr>
              <p:cNvSpPr/>
              <p:nvPr/>
            </p:nvSpPr>
            <p:spPr>
              <a:xfrm>
                <a:off x="7422380" y="2160027"/>
                <a:ext cx="120" cy="605909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txBody>
              <a:bodyPr wrap="none" lIns="0" rIns="0" rtlCol="0" anchor="ctr">
                <a:spAutoFit/>
              </a:bodyPr>
              <a:lstStyle/>
              <a:p>
                <a:pPr algn="ctr" defTabSz="685800">
                  <a:buClr>
                    <a:srgbClr val="B2282C"/>
                  </a:buClr>
                  <a:defRPr/>
                </a:pPr>
                <a:endParaRPr lang="en-US" sz="1500">
                  <a:solidFill>
                    <a:srgbClr val="656565"/>
                  </a:solidFill>
                  <a:latin typeface="Gotham Book"/>
                  <a:cs typeface="Gotham Book"/>
                </a:endParaRP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2DBCF9A2-AD48-485C-9E09-5308727DAC44}"/>
                  </a:ext>
                </a:extLst>
              </p:cNvPr>
              <p:cNvCxnSpPr/>
              <p:nvPr/>
            </p:nvCxnSpPr>
            <p:spPr>
              <a:xfrm>
                <a:off x="7933511" y="2054225"/>
                <a:ext cx="3040037" cy="7715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E01A5AFE-F23D-4B28-9BBB-B7E445D04D2B}"/>
                  </a:ext>
                </a:extLst>
              </p:cNvPr>
              <p:cNvCxnSpPr/>
              <p:nvPr/>
            </p:nvCxnSpPr>
            <p:spPr>
              <a:xfrm flipV="1">
                <a:off x="7428993" y="2051050"/>
                <a:ext cx="507693" cy="417565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87EA151-605C-4B7C-B370-98F05A694307}"/>
                  </a:ext>
                </a:extLst>
              </p:cNvPr>
              <p:cNvSpPr/>
              <p:nvPr/>
            </p:nvSpPr>
            <p:spPr>
              <a:xfrm>
                <a:off x="8133539" y="1759414"/>
                <a:ext cx="2854631" cy="328294"/>
              </a:xfrm>
              <a:prstGeom prst="rect">
                <a:avLst/>
              </a:prstGeom>
            </p:spPr>
            <p:txBody>
              <a:bodyPr wrap="squar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 b="1">
                    <a:solidFill>
                      <a:srgbClr val="2E5266"/>
                    </a:solidFill>
                    <a:latin typeface="Century Gothic" panose="020F0302020204030204"/>
                    <a:cs typeface="Gotham Bold"/>
                  </a:rPr>
                  <a:t>Actionable Intelligence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74DB0F3-C186-47CA-961E-D98BA5D50835}"/>
                  </a:ext>
                </a:extLst>
              </p:cNvPr>
              <p:cNvSpPr/>
              <p:nvPr/>
            </p:nvSpPr>
            <p:spPr>
              <a:xfrm>
                <a:off x="8607131" y="2081196"/>
                <a:ext cx="2381039" cy="738664"/>
              </a:xfrm>
              <a:prstGeom prst="rect">
                <a:avLst/>
              </a:prstGeom>
              <a:noFill/>
            </p:spPr>
            <p:txBody>
              <a:bodyPr wrap="squar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Multi-faceted, forward looking, validated, 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highly contextual analysis</a:t>
                </a:r>
                <a:r>
                  <a:rPr lang="en-US" sz="1050">
                    <a:solidFill>
                      <a:srgbClr val="000000"/>
                    </a:solidFill>
                    <a:latin typeface="Century Gothic" panose="020F0302020204030204"/>
                  </a:rPr>
                  <a:t> </a:t>
                </a:r>
                <a:endParaRPr lang="en-US" sz="1050">
                  <a:solidFill>
                    <a:srgbClr val="353535"/>
                  </a:solidFill>
                  <a:latin typeface="Gotham Light" charset="0"/>
                  <a:ea typeface="Gotham Light" charset="0"/>
                  <a:cs typeface="Gotham Light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EBD711D-9861-4F69-94CC-DAEE3B07BE6F}"/>
                </a:ext>
              </a:extLst>
            </p:cNvPr>
            <p:cNvGrpSpPr/>
            <p:nvPr/>
          </p:nvGrpSpPr>
          <p:grpSpPr>
            <a:xfrm>
              <a:off x="5565423" y="3503250"/>
              <a:ext cx="2675704" cy="1101039"/>
              <a:chOff x="7420565" y="4670999"/>
              <a:chExt cx="3567605" cy="1468052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F004BAC-EBD3-4CDF-83CD-1D8FAD7D8D8D}"/>
                  </a:ext>
                </a:extLst>
              </p:cNvPr>
              <p:cNvSpPr/>
              <p:nvPr/>
            </p:nvSpPr>
            <p:spPr>
              <a:xfrm>
                <a:off x="10507269" y="5108491"/>
                <a:ext cx="480901" cy="328295"/>
              </a:xfrm>
              <a:prstGeom prst="rect">
                <a:avLst/>
              </a:prstGeom>
            </p:spPr>
            <p:txBody>
              <a:bodyPr wrap="non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 b="1">
                    <a:solidFill>
                      <a:srgbClr val="2E5266"/>
                    </a:solidFill>
                    <a:latin typeface="Century Gothic" panose="020F0302020204030204"/>
                    <a:ea typeface="Gotham" charset="0"/>
                    <a:cs typeface="Gotham" charset="0"/>
                  </a:rPr>
                  <a:t>How?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41E6795-E6CB-4959-89F0-06EFB72F9BA4}"/>
                  </a:ext>
                </a:extLst>
              </p:cNvPr>
              <p:cNvSpPr/>
              <p:nvPr/>
            </p:nvSpPr>
            <p:spPr>
              <a:xfrm>
                <a:off x="8133539" y="5400387"/>
                <a:ext cx="2854631" cy="738664"/>
              </a:xfrm>
              <a:prstGeom prst="rect">
                <a:avLst/>
              </a:prstGeom>
              <a:noFill/>
            </p:spPr>
            <p:txBody>
              <a:bodyPr wrap="square" lIns="0" rIns="0" anchor="b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TTPs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Methods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Playbooks</a:t>
                </a: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7F416E9-1EE9-4283-A089-AD9F2644675F}"/>
                  </a:ext>
                </a:extLst>
              </p:cNvPr>
              <p:cNvCxnSpPr/>
              <p:nvPr/>
            </p:nvCxnSpPr>
            <p:spPr>
              <a:xfrm>
                <a:off x="7930790" y="5409583"/>
                <a:ext cx="3043241" cy="0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EDA66AF-DA36-43D6-8981-D9FE4026FE41}"/>
                  </a:ext>
                </a:extLst>
              </p:cNvPr>
              <p:cNvSpPr/>
              <p:nvPr/>
            </p:nvSpPr>
            <p:spPr>
              <a:xfrm>
                <a:off x="7420565" y="4670999"/>
                <a:ext cx="120" cy="605909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</a:ln>
            </p:spPr>
            <p:txBody>
              <a:bodyPr wrap="none" lIns="0" rIns="0" rtlCol="0" anchor="ctr">
                <a:spAutoFit/>
              </a:bodyPr>
              <a:lstStyle/>
              <a:p>
                <a:pPr algn="ctr" defTabSz="685800">
                  <a:buClr>
                    <a:srgbClr val="B2282C"/>
                  </a:buClr>
                  <a:defRPr/>
                </a:pPr>
                <a:endParaRPr lang="en-US" sz="1500">
                  <a:solidFill>
                    <a:srgbClr val="656565"/>
                  </a:solidFill>
                  <a:latin typeface="Gotham Book"/>
                  <a:cs typeface="Gotham Book"/>
                </a:endParaRP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B80CDA5-4A18-4982-B0B5-74B4582D57D5}"/>
                  </a:ext>
                </a:extLst>
              </p:cNvPr>
              <p:cNvCxnSpPr/>
              <p:nvPr/>
            </p:nvCxnSpPr>
            <p:spPr>
              <a:xfrm>
                <a:off x="7427779" y="4972050"/>
                <a:ext cx="508907" cy="438150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BB2B80C-DBD8-4486-83A4-49AEA36BCE8C}"/>
                </a:ext>
              </a:extLst>
            </p:cNvPr>
            <p:cNvGrpSpPr/>
            <p:nvPr/>
          </p:nvGrpSpPr>
          <p:grpSpPr>
            <a:xfrm>
              <a:off x="5901863" y="2112798"/>
              <a:ext cx="2345980" cy="769382"/>
              <a:chOff x="7860197" y="3144999"/>
              <a:chExt cx="3127973" cy="1025843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5814AAA-3328-463B-9768-B8742AB567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60197" y="3429000"/>
                <a:ext cx="3107602" cy="3177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DBABEAB-3B15-47D3-B3C3-CB5C55688D3D}"/>
                  </a:ext>
                </a:extLst>
              </p:cNvPr>
              <p:cNvSpPr/>
              <p:nvPr/>
            </p:nvSpPr>
            <p:spPr>
              <a:xfrm>
                <a:off x="9979346" y="3144999"/>
                <a:ext cx="1008824" cy="328295"/>
              </a:xfrm>
              <a:prstGeom prst="rect">
                <a:avLst/>
              </a:prstGeom>
            </p:spPr>
            <p:txBody>
              <a:bodyPr wrap="non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 b="1">
                    <a:solidFill>
                      <a:srgbClr val="2E5266"/>
                    </a:solidFill>
                    <a:latin typeface="Century Gothic" panose="020F0302020204030204"/>
                    <a:ea typeface="Gotham" charset="0"/>
                    <a:cs typeface="Gotham" charset="0"/>
                  </a:rPr>
                  <a:t>Who/What?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2220629-5C3C-43F1-80DB-85F2C141BBBD}"/>
                  </a:ext>
                </a:extLst>
              </p:cNvPr>
              <p:cNvSpPr/>
              <p:nvPr/>
            </p:nvSpPr>
            <p:spPr>
              <a:xfrm>
                <a:off x="8136814" y="3432178"/>
                <a:ext cx="2851356" cy="738664"/>
              </a:xfrm>
              <a:prstGeom prst="rect">
                <a:avLst/>
              </a:prstGeom>
              <a:noFill/>
            </p:spPr>
            <p:txBody>
              <a:bodyPr wrap="squar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Actors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Groups 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Government Sponsors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F650F6D-7826-4708-95F5-F7A817D08AC9}"/>
                </a:ext>
              </a:extLst>
            </p:cNvPr>
            <p:cNvGrpSpPr/>
            <p:nvPr/>
          </p:nvGrpSpPr>
          <p:grpSpPr>
            <a:xfrm>
              <a:off x="5901863" y="2880083"/>
              <a:ext cx="2339265" cy="784881"/>
              <a:chOff x="7869150" y="4081623"/>
              <a:chExt cx="3119020" cy="1046509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6C3F403-2925-4C01-818C-D7AD624CDF42}"/>
                  </a:ext>
                </a:extLst>
              </p:cNvPr>
              <p:cNvCxnSpPr/>
              <p:nvPr/>
            </p:nvCxnSpPr>
            <p:spPr>
              <a:xfrm>
                <a:off x="7869150" y="4373263"/>
                <a:ext cx="3043241" cy="0"/>
              </a:xfrm>
              <a:prstGeom prst="line">
                <a:avLst/>
              </a:prstGeom>
              <a:ln w="12700">
                <a:solidFill>
                  <a:srgbClr val="D82435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87B4C61-A3B9-4278-B505-92C32E02105A}"/>
                  </a:ext>
                </a:extLst>
              </p:cNvPr>
              <p:cNvSpPr/>
              <p:nvPr/>
            </p:nvSpPr>
            <p:spPr>
              <a:xfrm>
                <a:off x="9938737" y="4081623"/>
                <a:ext cx="1049433" cy="328295"/>
              </a:xfrm>
              <a:prstGeom prst="rect">
                <a:avLst/>
              </a:prstGeom>
            </p:spPr>
            <p:txBody>
              <a:bodyPr wrap="non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 b="1">
                    <a:solidFill>
                      <a:srgbClr val="2E5266"/>
                    </a:solidFill>
                    <a:latin typeface="Century Gothic" panose="020B0502020202020204" pitchFamily="34" charset="0"/>
                    <a:ea typeface="Gotham" charset="0"/>
                    <a:cs typeface="Gotham" charset="0"/>
                  </a:rPr>
                  <a:t>Why/When?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9A973EB-E388-4618-B777-151B348FF971}"/>
                  </a:ext>
                </a:extLst>
              </p:cNvPr>
              <p:cNvSpPr/>
              <p:nvPr/>
            </p:nvSpPr>
            <p:spPr>
              <a:xfrm>
                <a:off x="8136814" y="4389468"/>
                <a:ext cx="2851356" cy="738664"/>
              </a:xfrm>
              <a:prstGeom prst="rect">
                <a:avLst/>
              </a:prstGeom>
              <a:noFill/>
            </p:spPr>
            <p:txBody>
              <a:bodyPr wrap="square" lIns="0" rIns="0">
                <a:spAutoFit/>
              </a:bodyPr>
              <a:lstStyle/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Motivation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Intent</a:t>
                </a:r>
              </a:p>
              <a:p>
                <a:pPr algn="r" defTabSz="914240">
                  <a:lnSpc>
                    <a:spcPts val="1200"/>
                  </a:lnSpc>
                  <a:defRPr/>
                </a:pPr>
                <a:r>
                  <a:rPr lang="en-US" sz="1050">
                    <a:solidFill>
                      <a:srgbClr val="B1B1B1">
                        <a:lumMod val="50000"/>
                      </a:srgbClr>
                    </a:solidFill>
                    <a:latin typeface="Century Gothic" panose="020F0302020204030204"/>
                  </a:rPr>
                  <a:t>Capabilities</a:t>
                </a:r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2E7BE23-02E5-4878-A98A-33D606A0D3BF}"/>
                </a:ext>
              </a:extLst>
            </p:cNvPr>
            <p:cNvSpPr/>
            <p:nvPr/>
          </p:nvSpPr>
          <p:spPr>
            <a:xfrm>
              <a:off x="5867386" y="2096798"/>
              <a:ext cx="90" cy="454432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txBody>
            <a:bodyPr wrap="none" lIns="0" rIns="0" rtlCol="0" anchor="ctr">
              <a:spAutoFit/>
            </a:bodyPr>
            <a:lstStyle/>
            <a:p>
              <a:pPr algn="ctr" defTabSz="685800">
                <a:buClr>
                  <a:srgbClr val="B2282C"/>
                </a:buClr>
                <a:defRPr/>
              </a:pPr>
              <a:endParaRPr lang="en-US" sz="1500">
                <a:solidFill>
                  <a:srgbClr val="656565"/>
                </a:solidFill>
                <a:latin typeface="Gotham Book"/>
                <a:cs typeface="Gotham Book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F474067-E2EA-4D9A-BEDE-F1D48F85DB5C}"/>
                </a:ext>
              </a:extLst>
            </p:cNvPr>
            <p:cNvSpPr/>
            <p:nvPr/>
          </p:nvSpPr>
          <p:spPr>
            <a:xfrm>
              <a:off x="5922815" y="2862214"/>
              <a:ext cx="90" cy="454432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txBody>
            <a:bodyPr wrap="none" lIns="0" rIns="0" rtlCol="0" anchor="ctr">
              <a:spAutoFit/>
            </a:bodyPr>
            <a:lstStyle/>
            <a:p>
              <a:pPr algn="ctr" defTabSz="685800">
                <a:buClr>
                  <a:srgbClr val="B2282C"/>
                </a:buClr>
                <a:defRPr/>
              </a:pPr>
              <a:endParaRPr lang="en-US" sz="1500">
                <a:solidFill>
                  <a:srgbClr val="656565"/>
                </a:solidFill>
                <a:latin typeface="Gotham Book"/>
                <a:cs typeface="Gotham Book"/>
              </a:endParaRPr>
            </a:p>
          </p:txBody>
        </p:sp>
      </p:grpSp>
      <p:pic>
        <p:nvPicPr>
          <p:cNvPr id="38" name="Picture 8">
            <a:extLst>
              <a:ext uri="{FF2B5EF4-FFF2-40B4-BE49-F238E27FC236}">
                <a16:creationId xmlns:a16="http://schemas.microsoft.com/office/drawing/2014/main" id="{1A421610-E07B-4A81-9C9A-393AF95577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1260" y="1678185"/>
            <a:ext cx="2853987" cy="46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9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5A3BC-7FC9-4143-8079-6259448F9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</a:t>
            </a:r>
            <a:r>
              <a:rPr lang="hu-HU" err="1"/>
              <a:t>Helix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F162E-E7C1-4330-A801-45D4415E35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2A4E8-0291-4543-BDC5-E2CEDFCB8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6432BAC5-8F52-4430-8BDA-202E5062A816}"/>
              </a:ext>
            </a:extLst>
          </p:cNvPr>
          <p:cNvPicPr>
            <a:picLocks noGrp="1" noRot="1" noChangeAspect="1"/>
          </p:cNvPicPr>
          <p:nvPr>
            <p:ph sz="quarter" idx="14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33727" y="1273511"/>
            <a:ext cx="6131150" cy="344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28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05B154-EB27-4817-9C27-0F2726B9D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6F0699-5BEA-495D-815D-967A8EB1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</a:t>
            </a:r>
            <a:r>
              <a:rPr lang="hu-HU" err="1"/>
              <a:t>Helix</a:t>
            </a:r>
            <a:r>
              <a:rPr lang="hu-HU"/>
              <a:t>	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DB2B16-FF07-4A83-B348-942B771BC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 err="1"/>
              <a:t>Security</a:t>
            </a:r>
            <a:r>
              <a:rPr lang="hu-HU"/>
              <a:t> </a:t>
            </a:r>
            <a:r>
              <a:rPr lang="hu-HU" err="1"/>
              <a:t>Operations</a:t>
            </a:r>
            <a:r>
              <a:rPr lang="hu-HU"/>
              <a:t> Platform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E72D820-7F49-43A7-9257-180B142AA10F}"/>
              </a:ext>
            </a:extLst>
          </p:cNvPr>
          <p:cNvGrpSpPr>
            <a:grpSpLocks noChangeAspect="1"/>
          </p:cNvGrpSpPr>
          <p:nvPr/>
        </p:nvGrpSpPr>
        <p:grpSpPr>
          <a:xfrm>
            <a:off x="-1077322" y="1470660"/>
            <a:ext cx="5407956" cy="3310567"/>
            <a:chOff x="-1077321" y="1411616"/>
            <a:chExt cx="5666823" cy="34690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2B68339-46D2-49A9-B763-6186F7DAC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77321" y="1411616"/>
              <a:ext cx="5666823" cy="346903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067A202-69EF-4E06-9D23-233CF9DDA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" t="522" r="518" b="38457"/>
            <a:stretch/>
          </p:blipFill>
          <p:spPr>
            <a:xfrm>
              <a:off x="-423527" y="1574276"/>
              <a:ext cx="4362220" cy="2848711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DDA47F4-B31D-4B60-BB87-F87D09C1E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08469"/>
            <a:ext cx="1228635" cy="1197864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C0E0C830-2DFE-4365-9C59-D074F9B8F028}"/>
              </a:ext>
            </a:extLst>
          </p:cNvPr>
          <p:cNvSpPr txBox="1">
            <a:spLocks/>
          </p:cNvSpPr>
          <p:nvPr/>
        </p:nvSpPr>
        <p:spPr>
          <a:xfrm>
            <a:off x="4424766" y="2779266"/>
            <a:ext cx="4308470" cy="1645500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Technológia + hírszerzés + szolgáltatások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Integrálja a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FireEye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technológiáját 3rd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party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megoldásokkal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Riasztások, gazdag körítéssel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Magas fokú automatizálás: gyors válaszidő, SLA-javulás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5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SIEM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replacement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45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F7685-65BD-4478-B394-826356114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Mandiant</a:t>
            </a:r>
            <a:r>
              <a:rPr lang="hu-HU"/>
              <a:t> Consulting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51D56-E94A-464E-82EE-18771CD6CA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/>
              <a:t>Áttekintés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397D0-D338-4067-BE1E-5DE3C4233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C826EC9D-A290-4019-9EFF-FCDBBE3F51F7}"/>
              </a:ext>
            </a:extLst>
          </p:cNvPr>
          <p:cNvSpPr txBox="1">
            <a:spLocks/>
          </p:cNvSpPr>
          <p:nvPr/>
        </p:nvSpPr>
        <p:spPr>
          <a:xfrm>
            <a:off x="4572000" y="2745541"/>
            <a:ext cx="3982492" cy="2247254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Incidenskezelés, felmérés, hatékonyság-javítás és transzformációs projektek tanácsadása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2004 óta,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Fortune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100-as cégek 40%-a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Mandiant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DNA – úttörők a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kibertámadások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incidenskezelésében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300 tanácsadó 20+ országban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Leggyakrabban emlegetett incidenskezelő csapat 2017-ben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97CC7C-0D9B-4D09-97F9-652599C9F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91" y="1275309"/>
            <a:ext cx="3446974" cy="3446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A43E9A-B323-44F5-B3DA-3E32FD70A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001" y="1283734"/>
            <a:ext cx="1519739" cy="130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202C68-9883-404B-BF9C-C7A69ED93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06" y="557263"/>
            <a:ext cx="8422816" cy="323265"/>
          </a:xfrm>
        </p:spPr>
        <p:txBody>
          <a:bodyPr/>
          <a:lstStyle/>
          <a:p>
            <a:r>
              <a:rPr lang="hu-HU"/>
              <a:t>Csomagok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8FE0A32-134E-45DB-A461-AC94DDB8B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16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Tartalom helye 8">
            <a:extLst>
              <a:ext uri="{FF2B5EF4-FFF2-40B4-BE49-F238E27FC236}">
                <a16:creationId xmlns:a16="http://schemas.microsoft.com/office/drawing/2014/main" id="{9940478E-4B34-4AB0-9428-C7D0FC60F33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46381" y="1406951"/>
            <a:ext cx="8243795" cy="33244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15E123-38A8-4C42-A030-55100B13F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220" y="478879"/>
            <a:ext cx="2824898" cy="51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24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70F9B4-AE22-43C1-A255-AC124B8F2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Cím 1">
            <a:extLst>
              <a:ext uri="{FF2B5EF4-FFF2-40B4-BE49-F238E27FC236}">
                <a16:creationId xmlns:a16="http://schemas.microsoft.com/office/drawing/2014/main" id="{A341A32D-9F90-441A-B019-4433376E724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hu-HU" sz="2800" err="1">
                <a:latin typeface="Roboto Medium" panose="02000000000000000000" pitchFamily="2" charset="0"/>
                <a:ea typeface="Roboto Medium" panose="02000000000000000000" pitchFamily="2" charset="0"/>
              </a:rPr>
              <a:t>FireEye</a:t>
            </a:r>
            <a:r>
              <a:rPr lang="hu-HU" sz="2800">
                <a:latin typeface="Roboto Medium" panose="02000000000000000000" pitchFamily="2" charset="0"/>
                <a:ea typeface="Roboto Medium" panose="02000000000000000000" pitchFamily="2" charset="0"/>
              </a:rPr>
              <a:t> </a:t>
            </a:r>
            <a:r>
              <a:rPr lang="hu-HU" sz="2800" err="1">
                <a:latin typeface="Roboto Medium" panose="02000000000000000000" pitchFamily="2" charset="0"/>
                <a:ea typeface="Roboto Medium" panose="02000000000000000000" pitchFamily="2" charset="0"/>
              </a:rPr>
              <a:t>Cloud</a:t>
            </a:r>
            <a:r>
              <a:rPr lang="hu-HU" sz="2800">
                <a:latin typeface="Roboto Medium" panose="02000000000000000000" pitchFamily="2" charset="0"/>
                <a:ea typeface="Roboto Medium" panose="02000000000000000000" pitchFamily="2" charset="0"/>
              </a:rPr>
              <a:t> Csomagok:</a:t>
            </a:r>
            <a:br>
              <a:rPr lang="hu-HU" sz="2800">
                <a:latin typeface="Roboto Medium" panose="02000000000000000000" pitchFamily="2" charset="0"/>
                <a:ea typeface="Roboto Medium" panose="02000000000000000000" pitchFamily="2" charset="0"/>
              </a:rPr>
            </a:br>
            <a:r>
              <a:rPr lang="hu-HU" sz="1600">
                <a:latin typeface="Roboto Light" panose="02000000000000000000" pitchFamily="2" charset="0"/>
                <a:ea typeface="Roboto Light" panose="02000000000000000000" pitchFamily="2" charset="0"/>
              </a:rPr>
              <a:t>100 </a:t>
            </a:r>
            <a:r>
              <a:rPr lang="hu-HU" sz="1600" err="1">
                <a:latin typeface="Roboto Light" panose="02000000000000000000" pitchFamily="2" charset="0"/>
                <a:ea typeface="Roboto Light" panose="02000000000000000000" pitchFamily="2" charset="0"/>
              </a:rPr>
              <a:t>user</a:t>
            </a:r>
            <a:r>
              <a:rPr lang="hu-HU" sz="1600">
                <a:latin typeface="Roboto Light" panose="02000000000000000000" pitchFamily="2" charset="0"/>
                <a:ea typeface="Roboto Light" panose="02000000000000000000" pitchFamily="2" charset="0"/>
              </a:rPr>
              <a:t>       </a:t>
            </a:r>
            <a:r>
              <a:rPr lang="hu-HU" sz="1600" err="1">
                <a:latin typeface="Roboto Light" panose="02000000000000000000" pitchFamily="2" charset="0"/>
                <a:ea typeface="Roboto Light" panose="02000000000000000000" pitchFamily="2" charset="0"/>
              </a:rPr>
              <a:t>max</a:t>
            </a:r>
            <a:r>
              <a:rPr lang="hu-HU" sz="1600">
                <a:latin typeface="Roboto Light" panose="02000000000000000000" pitchFamily="2" charset="0"/>
                <a:ea typeface="Roboto Light" panose="02000000000000000000" pitchFamily="2" charset="0"/>
              </a:rPr>
              <a:t> 2000 </a:t>
            </a:r>
            <a:r>
              <a:rPr lang="hu-HU" sz="1600" err="1">
                <a:latin typeface="Roboto Light" panose="02000000000000000000" pitchFamily="2" charset="0"/>
                <a:ea typeface="Roboto Light" panose="02000000000000000000" pitchFamily="2" charset="0"/>
              </a:rPr>
              <a:t>user</a:t>
            </a:r>
            <a:endParaRPr lang="hu-HU" sz="160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27" name="Kép 26">
            <a:extLst>
              <a:ext uri="{FF2B5EF4-FFF2-40B4-BE49-F238E27FC236}">
                <a16:creationId xmlns:a16="http://schemas.microsoft.com/office/drawing/2014/main" id="{34AE9E95-162F-4292-AB98-F65F6A7A8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406" y="4588442"/>
            <a:ext cx="1803416" cy="690782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644F7A8B-0172-45A2-A03F-0CE59CFE5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84" y="1283734"/>
            <a:ext cx="6890059" cy="450076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D5E0BAB-8B52-4D87-AE87-FB3B019E0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58" y="3070241"/>
            <a:ext cx="6528294" cy="1705401"/>
          </a:xfrm>
          <a:prstGeom prst="rect">
            <a:avLst/>
          </a:prstGeom>
        </p:spPr>
      </p:pic>
      <p:pic>
        <p:nvPicPr>
          <p:cNvPr id="23" name="Kép 22">
            <a:extLst>
              <a:ext uri="{FF2B5EF4-FFF2-40B4-BE49-F238E27FC236}">
                <a16:creationId xmlns:a16="http://schemas.microsoft.com/office/drawing/2014/main" id="{6E10ABD2-3589-494E-8062-4F3A40EEA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84" y="2380365"/>
            <a:ext cx="1987941" cy="1705401"/>
          </a:xfrm>
          <a:prstGeom prst="rect">
            <a:avLst/>
          </a:prstGeom>
        </p:spPr>
      </p:pic>
      <p:pic>
        <p:nvPicPr>
          <p:cNvPr id="24" name="Kép 23">
            <a:extLst>
              <a:ext uri="{FF2B5EF4-FFF2-40B4-BE49-F238E27FC236}">
                <a16:creationId xmlns:a16="http://schemas.microsoft.com/office/drawing/2014/main" id="{D02A644E-4198-4FDE-98E6-0F4A90D27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229" y="3055595"/>
            <a:ext cx="1987941" cy="1705401"/>
          </a:xfrm>
          <a:prstGeom prst="rect">
            <a:avLst/>
          </a:prstGeom>
        </p:spPr>
      </p:pic>
      <p:pic>
        <p:nvPicPr>
          <p:cNvPr id="25" name="Kép 24">
            <a:extLst>
              <a:ext uri="{FF2B5EF4-FFF2-40B4-BE49-F238E27FC236}">
                <a16:creationId xmlns:a16="http://schemas.microsoft.com/office/drawing/2014/main" id="{76719836-FC68-4474-9D41-A3A757945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26500"/>
            <a:ext cx="1987941" cy="1705401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F2FE83A6-04EC-4954-A237-36B7021F5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1" y="4743161"/>
            <a:ext cx="7209177" cy="1193195"/>
          </a:xfrm>
          <a:prstGeom prst="rect">
            <a:avLst/>
          </a:prstGeom>
        </p:spPr>
      </p:pic>
      <p:pic>
        <p:nvPicPr>
          <p:cNvPr id="30" name="Kép 29">
            <a:extLst>
              <a:ext uri="{FF2B5EF4-FFF2-40B4-BE49-F238E27FC236}">
                <a16:creationId xmlns:a16="http://schemas.microsoft.com/office/drawing/2014/main" id="{58002945-697B-4306-A5ED-516CED2F8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073" y="3133473"/>
            <a:ext cx="6536197" cy="2045618"/>
          </a:xfrm>
          <a:prstGeom prst="rect">
            <a:avLst/>
          </a:prstGeom>
        </p:spPr>
      </p:pic>
      <p:sp>
        <p:nvSpPr>
          <p:cNvPr id="3" name="Nyíl: jobbra mutató 2">
            <a:extLst>
              <a:ext uri="{FF2B5EF4-FFF2-40B4-BE49-F238E27FC236}">
                <a16:creationId xmlns:a16="http://schemas.microsoft.com/office/drawing/2014/main" id="{3F89C08B-E6E2-413F-8828-4EF695174EE5}"/>
              </a:ext>
            </a:extLst>
          </p:cNvPr>
          <p:cNvSpPr/>
          <p:nvPr/>
        </p:nvSpPr>
        <p:spPr>
          <a:xfrm>
            <a:off x="1328829" y="871150"/>
            <a:ext cx="214221" cy="138740"/>
          </a:xfrm>
          <a:prstGeom prst="rightArrow">
            <a:avLst>
              <a:gd name="adj1" fmla="val 37309"/>
              <a:gd name="adj2" fmla="val 75902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92150568-994F-43AD-B074-5397E34423C6}"/>
              </a:ext>
            </a:extLst>
          </p:cNvPr>
          <p:cNvSpPr/>
          <p:nvPr/>
        </p:nvSpPr>
        <p:spPr>
          <a:xfrm>
            <a:off x="7106058" y="3167268"/>
            <a:ext cx="20379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 feltüntetett összegek nettó, javasolt ügyfélárak.</a:t>
            </a:r>
          </a:p>
          <a:p>
            <a: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Évente megújítandó, OPEX. </a:t>
            </a:r>
          </a:p>
          <a:p>
            <a:endParaRPr lang="hu-HU" sz="1600">
              <a:solidFill>
                <a:schemeClr val="tx2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r>
              <a:rPr lang="hu-HU" sz="1200" b="1" err="1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FireEye</a:t>
            </a:r>
            <a:r>
              <a:rPr lang="hu-HU" sz="1200" b="1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b="1" err="1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Cloud</a:t>
            </a:r>
            <a:r>
              <a:rPr lang="hu-HU" sz="1200" b="1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termékek</a:t>
            </a:r>
            <a: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gyártó által biztosított </a:t>
            </a:r>
            <a:b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</a:br>
            <a: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havidíjas szolgáltatás. </a:t>
            </a:r>
          </a:p>
          <a:p>
            <a:br>
              <a:rPr lang="hu-HU" sz="120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</a:br>
            <a:endParaRPr lang="hu-HU" sz="1200">
              <a:solidFill>
                <a:schemeClr val="tx2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80D24EB-8FF7-4355-9743-9CA9105E5E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220" y="478879"/>
            <a:ext cx="2824898" cy="51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01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7D8E9-12B7-432C-AAAF-3B41EF884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7270E2-E471-4784-AAF3-CD0D7656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: stratégiai irányok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654804B-2F45-4800-873A-42C8388E4D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6BCE0FA-B0FE-4C24-9F42-AC5C38D34972}"/>
              </a:ext>
            </a:extLst>
          </p:cNvPr>
          <p:cNvSpPr txBox="1">
            <a:spLocks/>
          </p:cNvSpPr>
          <p:nvPr/>
        </p:nvSpPr>
        <p:spPr>
          <a:xfrm>
            <a:off x="573438" y="1402597"/>
            <a:ext cx="5021450" cy="3394128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Mandiant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a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FireEye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látja a szoftverek sebezhetőségeit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Nem termék, hanem tényleges </a:t>
            </a:r>
            <a:r>
              <a:rPr lang="hu-HU" sz="1200" i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megoldás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Üzemeltetés egyszerűsítése,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black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box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Alacsony riasztásszám, csak valós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Különböző biztonsági szintek: 2-1-0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way</a:t>
            </a: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Különböző telepítési módok: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on-premises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HW,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on-premises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virtuális,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Cloud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hibrid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SecOps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automatizálás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3rd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party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megoldások integrációja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Replacement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meglévő megoldások teljes leváltására is</a:t>
            </a:r>
          </a:p>
        </p:txBody>
      </p:sp>
      <p:pic>
        <p:nvPicPr>
          <p:cNvPr id="9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22C55376-C6F5-410C-85F8-4A3EB2E9ACA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494149" y="1596200"/>
            <a:ext cx="3323873" cy="186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4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77D8E9-12B7-432C-AAAF-3B41EF884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19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7270E2-E471-4784-AAF3-CD0D7656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FireEye</a:t>
            </a:r>
            <a:r>
              <a:rPr lang="hu-HU" dirty="0"/>
              <a:t> – </a:t>
            </a:r>
            <a:r>
              <a:rPr lang="en-US" dirty="0" err="1"/>
              <a:t>filter:max</a:t>
            </a:r>
            <a:endParaRPr lang="hu-H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654804B-2F45-4800-873A-42C8388E4D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6BCE0FA-B0FE-4C24-9F42-AC5C38D34972}"/>
              </a:ext>
            </a:extLst>
          </p:cNvPr>
          <p:cNvSpPr txBox="1">
            <a:spLocks/>
          </p:cNvSpPr>
          <p:nvPr/>
        </p:nvSpPr>
        <p:spPr>
          <a:xfrm>
            <a:off x="573438" y="1402597"/>
            <a:ext cx="5021450" cy="3394128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en-US" sz="1200" dirty="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filter:max</a:t>
            </a:r>
            <a:r>
              <a:rPr lang="en-US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min</a:t>
            </a:r>
            <a:r>
              <a:rPr lang="hu-HU" sz="1200" dirty="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ősített</a:t>
            </a:r>
            <a:r>
              <a:rPr lang="hu-HU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stratégiai </a:t>
            </a:r>
            <a:r>
              <a:rPr lang="hu-HU" sz="1200" dirty="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FireEye</a:t>
            </a:r>
            <a:r>
              <a:rPr lang="hu-HU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partner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Összesen 5 minősített partner (több viszonteladó)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2">
                  <a:extLst/>
                </a:blip>
              </a:buBlip>
            </a:pPr>
            <a:r>
              <a:rPr lang="hu-HU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Képzett, vizsgázott implementációs és </a:t>
            </a:r>
            <a:r>
              <a:rPr lang="hu-HU" sz="1200" dirty="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support</a:t>
            </a:r>
            <a:r>
              <a:rPr lang="hu-HU" sz="1200" dirty="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mérnökök</a:t>
            </a:r>
            <a:endParaRPr lang="en-US" sz="1200" dirty="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0" indent="0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None/>
            </a:pPr>
            <a:endParaRPr lang="hu-HU" sz="1200" dirty="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1026" name="Picture 2" descr="KÃ©ptalÃ¡lat a kÃ¶vetkezÅre: âfiltermax logo site:.huâ">
            <a:extLst>
              <a:ext uri="{FF2B5EF4-FFF2-40B4-BE49-F238E27FC236}">
                <a16:creationId xmlns:a16="http://schemas.microsoft.com/office/drawing/2014/main" id="{9BEEB3C1-1ACE-4AA2-96CC-447251406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38" y="2853787"/>
            <a:ext cx="4153545" cy="99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73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" y="1842258"/>
            <a:ext cx="2666481" cy="3309229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3519564" y="2447367"/>
            <a:ext cx="5624447" cy="2696134"/>
          </a:xfrm>
          <a:custGeom>
            <a:avLst/>
            <a:gdLst>
              <a:gd name="connsiteX0" fmla="*/ 4576769 w 7499263"/>
              <a:gd name="connsiteY0" fmla="*/ 0 h 3594845"/>
              <a:gd name="connsiteX1" fmla="*/ 7499263 w 7499263"/>
              <a:gd name="connsiteY1" fmla="*/ 2938551 h 3594845"/>
              <a:gd name="connsiteX2" fmla="*/ 7499263 w 7499263"/>
              <a:gd name="connsiteY2" fmla="*/ 3594845 h 3594845"/>
              <a:gd name="connsiteX3" fmla="*/ 0 w 7499263"/>
              <a:gd name="connsiteY3" fmla="*/ 3594845 h 359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263" h="3594845">
                <a:moveTo>
                  <a:pt x="4576769" y="0"/>
                </a:moveTo>
                <a:lnTo>
                  <a:pt x="7499263" y="2938551"/>
                </a:lnTo>
                <a:lnTo>
                  <a:pt x="7499263" y="3594845"/>
                </a:lnTo>
                <a:lnTo>
                  <a:pt x="0" y="35948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6669743" y="439031"/>
            <a:ext cx="2474259" cy="4308213"/>
          </a:xfrm>
          <a:custGeom>
            <a:avLst/>
            <a:gdLst>
              <a:gd name="connsiteX0" fmla="*/ 3299012 w 3299012"/>
              <a:gd name="connsiteY0" fmla="*/ 0 h 5744284"/>
              <a:gd name="connsiteX1" fmla="*/ 3299012 w 3299012"/>
              <a:gd name="connsiteY1" fmla="*/ 5744284 h 5744284"/>
              <a:gd name="connsiteX2" fmla="*/ 0 w 3299012"/>
              <a:gd name="connsiteY2" fmla="*/ 2480555 h 574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99012" h="5744284">
                <a:moveTo>
                  <a:pt x="3299012" y="0"/>
                </a:moveTo>
                <a:lnTo>
                  <a:pt x="3299012" y="5744284"/>
                </a:lnTo>
                <a:lnTo>
                  <a:pt x="0" y="24805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2666483" y="-1"/>
            <a:ext cx="6477519" cy="5143500"/>
          </a:xfrm>
          <a:custGeom>
            <a:avLst/>
            <a:gdLst>
              <a:gd name="connsiteX0" fmla="*/ 6020789 w 8636692"/>
              <a:gd name="connsiteY0" fmla="*/ 0 h 6858000"/>
              <a:gd name="connsiteX1" fmla="*/ 8636692 w 8636692"/>
              <a:gd name="connsiteY1" fmla="*/ 0 h 6858000"/>
              <a:gd name="connsiteX2" fmla="*/ 8636692 w 8636692"/>
              <a:gd name="connsiteY2" fmla="*/ 1154903 h 6858000"/>
              <a:gd name="connsiteX3" fmla="*/ 1259291 w 8636692"/>
              <a:gd name="connsiteY3" fmla="*/ 6858000 h 6858000"/>
              <a:gd name="connsiteX4" fmla="*/ 0 w 863669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692" h="6858000">
                <a:moveTo>
                  <a:pt x="6020789" y="0"/>
                </a:moveTo>
                <a:lnTo>
                  <a:pt x="8636692" y="0"/>
                </a:lnTo>
                <a:lnTo>
                  <a:pt x="8636692" y="1154903"/>
                </a:lnTo>
                <a:lnTo>
                  <a:pt x="125929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1"/>
            <a:ext cx="8290020" cy="5151476"/>
          </a:xfrm>
          <a:custGeom>
            <a:avLst/>
            <a:gdLst>
              <a:gd name="connsiteX0" fmla="*/ 0 w 11053360"/>
              <a:gd name="connsiteY0" fmla="*/ 0 h 6868634"/>
              <a:gd name="connsiteX1" fmla="*/ 11053360 w 11053360"/>
              <a:gd name="connsiteY1" fmla="*/ 0 h 6868634"/>
              <a:gd name="connsiteX2" fmla="*/ 4251572 w 11053360"/>
              <a:gd name="connsiteY2" fmla="*/ 6868634 h 6868634"/>
              <a:gd name="connsiteX3" fmla="*/ 1847058 w 11053360"/>
              <a:gd name="connsiteY3" fmla="*/ 6868634 h 6868634"/>
              <a:gd name="connsiteX4" fmla="*/ 0 w 11053360"/>
              <a:gd name="connsiteY4" fmla="*/ 5038840 h 686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3360" h="6868634">
                <a:moveTo>
                  <a:pt x="0" y="0"/>
                </a:moveTo>
                <a:lnTo>
                  <a:pt x="11053360" y="0"/>
                </a:lnTo>
                <a:lnTo>
                  <a:pt x="4251572" y="6868634"/>
                </a:lnTo>
                <a:lnTo>
                  <a:pt x="1847058" y="6868634"/>
                </a:lnTo>
                <a:lnTo>
                  <a:pt x="0" y="50388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1" y="1"/>
            <a:ext cx="7491428" cy="5151476"/>
          </a:xfrm>
          <a:custGeom>
            <a:avLst/>
            <a:gdLst>
              <a:gd name="connsiteX0" fmla="*/ 0 w 9988570"/>
              <a:gd name="connsiteY0" fmla="*/ 0 h 6868634"/>
              <a:gd name="connsiteX1" fmla="*/ 9988570 w 9988570"/>
              <a:gd name="connsiteY1" fmla="*/ 0 h 6868634"/>
              <a:gd name="connsiteX2" fmla="*/ 4031563 w 9988570"/>
              <a:gd name="connsiteY2" fmla="*/ 6868634 h 6868634"/>
              <a:gd name="connsiteX3" fmla="*/ 2278037 w 9988570"/>
              <a:gd name="connsiteY3" fmla="*/ 6868634 h 6868634"/>
              <a:gd name="connsiteX4" fmla="*/ 0 w 9988570"/>
              <a:gd name="connsiteY4" fmla="*/ 4221620 h 686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8570" h="6868634">
                <a:moveTo>
                  <a:pt x="0" y="0"/>
                </a:moveTo>
                <a:lnTo>
                  <a:pt x="9988570" y="0"/>
                </a:lnTo>
                <a:lnTo>
                  <a:pt x="4031563" y="6868634"/>
                </a:lnTo>
                <a:lnTo>
                  <a:pt x="2278037" y="6868634"/>
                </a:lnTo>
                <a:lnTo>
                  <a:pt x="0" y="4221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 defTabSz="457070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67817" y="1512678"/>
            <a:ext cx="4520215" cy="577592"/>
          </a:xfrm>
          <a:prstGeom prst="rect">
            <a:avLst/>
          </a:prstGeom>
        </p:spPr>
        <p:txBody>
          <a:bodyPr wrap="square" lIns="68565" tIns="34289" rIns="68565" bIns="34289">
            <a:spAutoFit/>
          </a:bodyPr>
          <a:lstStyle/>
          <a:p>
            <a:pPr defTabSz="457070">
              <a:lnSpc>
                <a:spcPct val="140000"/>
              </a:lnSpc>
            </a:pPr>
            <a:endParaRPr lang="en-US" sz="2625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pic>
        <p:nvPicPr>
          <p:cNvPr id="21" name="Kép 7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96" y="571011"/>
            <a:ext cx="2520000" cy="504000"/>
          </a:xfrm>
          <a:prstGeom prst="rect">
            <a:avLst/>
          </a:prstGeom>
        </p:spPr>
      </p:pic>
      <p:pic>
        <p:nvPicPr>
          <p:cNvPr id="2" name="Online Media 1">
            <a:hlinkClick r:id="" action="ppaction://media"/>
            <a:extLst>
              <a:ext uri="{FF2B5EF4-FFF2-40B4-BE49-F238E27FC236}">
                <a16:creationId xmlns:a16="http://schemas.microsoft.com/office/drawing/2014/main" id="{3EF60C90-78BF-4688-B3EB-A0B932FE86C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-8" y="-4"/>
            <a:ext cx="9158180" cy="51514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047504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964230" y="2839246"/>
            <a:ext cx="7221801" cy="1602951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40000"/>
              </a:lnSpc>
            </a:pPr>
            <a:r>
              <a:rPr lang="hu-HU" sz="4500" dirty="0">
                <a:solidFill>
                  <a:srgbClr val="2A373E"/>
                </a:solidFill>
                <a:latin typeface="Roboto Light" charset="0"/>
                <a:ea typeface="Roboto Light" charset="0"/>
                <a:cs typeface="Roboto Light" charset="0"/>
              </a:rPr>
              <a:t>Köszönöm</a:t>
            </a:r>
            <a:endParaRPr lang="en-US" sz="4500" dirty="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 algn="ctr"/>
            <a:r>
              <a:rPr lang="hu-HU" sz="2400" dirty="0">
                <a:solidFill>
                  <a:srgbClr val="2A373E"/>
                </a:solidFill>
                <a:latin typeface="Roboto Light" charset="0"/>
                <a:ea typeface="Roboto Light" charset="0"/>
                <a:cs typeface="Roboto Light" charset="0"/>
              </a:rPr>
              <a:t>Kérdések</a:t>
            </a:r>
            <a:r>
              <a:rPr lang="en-US" sz="2400" dirty="0">
                <a:solidFill>
                  <a:srgbClr val="2A373E"/>
                </a:solidFill>
                <a:latin typeface="Roboto Light" charset="0"/>
                <a:ea typeface="Roboto Light" charset="0"/>
                <a:cs typeface="Roboto Light" charset="0"/>
              </a:rPr>
              <a:t>?</a:t>
            </a:r>
          </a:p>
          <a:p>
            <a:pPr algn="ctr"/>
            <a:endParaRPr lang="hu-HU" dirty="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 algn="ctr"/>
            <a:endParaRPr lang="en-US" dirty="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 algn="ctr"/>
            <a:endParaRPr lang="en-US" dirty="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01075" y="1009650"/>
            <a:ext cx="542925" cy="274638"/>
          </a:xfrm>
          <a:prstGeom prst="rect">
            <a:avLst/>
          </a:prstGeom>
        </p:spPr>
        <p:txBody>
          <a:bodyPr/>
          <a:lstStyle/>
          <a:p>
            <a:fld id="{936C95AE-7298-45E1-9514-94AFF5BED89B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 descr="biztributor_logo_B_transzparens_kics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32" y="956209"/>
            <a:ext cx="1344398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9827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" y="1842257"/>
            <a:ext cx="2666481" cy="3309229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519563" y="2447366"/>
            <a:ext cx="5624447" cy="2696134"/>
          </a:xfrm>
          <a:custGeom>
            <a:avLst/>
            <a:gdLst>
              <a:gd name="connsiteX0" fmla="*/ 4576769 w 7499263"/>
              <a:gd name="connsiteY0" fmla="*/ 0 h 3594845"/>
              <a:gd name="connsiteX1" fmla="*/ 7499263 w 7499263"/>
              <a:gd name="connsiteY1" fmla="*/ 2938551 h 3594845"/>
              <a:gd name="connsiteX2" fmla="*/ 7499263 w 7499263"/>
              <a:gd name="connsiteY2" fmla="*/ 3594845 h 3594845"/>
              <a:gd name="connsiteX3" fmla="*/ 0 w 7499263"/>
              <a:gd name="connsiteY3" fmla="*/ 3594845 h 359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263" h="3594845">
                <a:moveTo>
                  <a:pt x="4576769" y="0"/>
                </a:moveTo>
                <a:lnTo>
                  <a:pt x="7499263" y="2938551"/>
                </a:lnTo>
                <a:lnTo>
                  <a:pt x="7499263" y="3594845"/>
                </a:lnTo>
                <a:lnTo>
                  <a:pt x="0" y="35948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69743" y="439031"/>
            <a:ext cx="2474259" cy="4308213"/>
          </a:xfrm>
          <a:custGeom>
            <a:avLst/>
            <a:gdLst>
              <a:gd name="connsiteX0" fmla="*/ 3299012 w 3299012"/>
              <a:gd name="connsiteY0" fmla="*/ 0 h 5744284"/>
              <a:gd name="connsiteX1" fmla="*/ 3299012 w 3299012"/>
              <a:gd name="connsiteY1" fmla="*/ 5744284 h 5744284"/>
              <a:gd name="connsiteX2" fmla="*/ 0 w 3299012"/>
              <a:gd name="connsiteY2" fmla="*/ 2480555 h 574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99012" h="5744284">
                <a:moveTo>
                  <a:pt x="3299012" y="0"/>
                </a:moveTo>
                <a:lnTo>
                  <a:pt x="3299012" y="5744284"/>
                </a:lnTo>
                <a:lnTo>
                  <a:pt x="0" y="24805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666483" y="-1"/>
            <a:ext cx="6477519" cy="5143500"/>
          </a:xfrm>
          <a:custGeom>
            <a:avLst/>
            <a:gdLst>
              <a:gd name="connsiteX0" fmla="*/ 6020789 w 8636692"/>
              <a:gd name="connsiteY0" fmla="*/ 0 h 6858000"/>
              <a:gd name="connsiteX1" fmla="*/ 8636692 w 8636692"/>
              <a:gd name="connsiteY1" fmla="*/ 0 h 6858000"/>
              <a:gd name="connsiteX2" fmla="*/ 8636692 w 8636692"/>
              <a:gd name="connsiteY2" fmla="*/ 1154903 h 6858000"/>
              <a:gd name="connsiteX3" fmla="*/ 1259291 w 8636692"/>
              <a:gd name="connsiteY3" fmla="*/ 6858000 h 6858000"/>
              <a:gd name="connsiteX4" fmla="*/ 0 w 863669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692" h="6858000">
                <a:moveTo>
                  <a:pt x="6020789" y="0"/>
                </a:moveTo>
                <a:lnTo>
                  <a:pt x="8636692" y="0"/>
                </a:lnTo>
                <a:lnTo>
                  <a:pt x="8636692" y="1154903"/>
                </a:lnTo>
                <a:lnTo>
                  <a:pt x="125929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0" y="0"/>
            <a:ext cx="8290020" cy="5151476"/>
          </a:xfrm>
          <a:custGeom>
            <a:avLst/>
            <a:gdLst>
              <a:gd name="connsiteX0" fmla="*/ 0 w 11053360"/>
              <a:gd name="connsiteY0" fmla="*/ 0 h 6868634"/>
              <a:gd name="connsiteX1" fmla="*/ 11053360 w 11053360"/>
              <a:gd name="connsiteY1" fmla="*/ 0 h 6868634"/>
              <a:gd name="connsiteX2" fmla="*/ 4251572 w 11053360"/>
              <a:gd name="connsiteY2" fmla="*/ 6868634 h 6868634"/>
              <a:gd name="connsiteX3" fmla="*/ 1847058 w 11053360"/>
              <a:gd name="connsiteY3" fmla="*/ 6868634 h 6868634"/>
              <a:gd name="connsiteX4" fmla="*/ 0 w 11053360"/>
              <a:gd name="connsiteY4" fmla="*/ 5038840 h 686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3360" h="6868634">
                <a:moveTo>
                  <a:pt x="0" y="0"/>
                </a:moveTo>
                <a:lnTo>
                  <a:pt x="11053360" y="0"/>
                </a:lnTo>
                <a:lnTo>
                  <a:pt x="4251572" y="6868634"/>
                </a:lnTo>
                <a:lnTo>
                  <a:pt x="1847058" y="6868634"/>
                </a:lnTo>
                <a:lnTo>
                  <a:pt x="0" y="50388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" y="-11723"/>
            <a:ext cx="7491428" cy="5151476"/>
          </a:xfrm>
          <a:custGeom>
            <a:avLst/>
            <a:gdLst>
              <a:gd name="connsiteX0" fmla="*/ 0 w 9988570"/>
              <a:gd name="connsiteY0" fmla="*/ 0 h 6868634"/>
              <a:gd name="connsiteX1" fmla="*/ 9988570 w 9988570"/>
              <a:gd name="connsiteY1" fmla="*/ 0 h 6868634"/>
              <a:gd name="connsiteX2" fmla="*/ 4031563 w 9988570"/>
              <a:gd name="connsiteY2" fmla="*/ 6868634 h 6868634"/>
              <a:gd name="connsiteX3" fmla="*/ 2278037 w 9988570"/>
              <a:gd name="connsiteY3" fmla="*/ 6868634 h 6868634"/>
              <a:gd name="connsiteX4" fmla="*/ 0 w 9988570"/>
              <a:gd name="connsiteY4" fmla="*/ 4221620 h 686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8570" h="6868634">
                <a:moveTo>
                  <a:pt x="0" y="0"/>
                </a:moveTo>
                <a:lnTo>
                  <a:pt x="9988570" y="0"/>
                </a:lnTo>
                <a:lnTo>
                  <a:pt x="4031563" y="6868634"/>
                </a:lnTo>
                <a:lnTo>
                  <a:pt x="2278037" y="6868634"/>
                </a:lnTo>
                <a:lnTo>
                  <a:pt x="0" y="4221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9" rIns="68565" bIns="34289"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90085" y="1101180"/>
            <a:ext cx="5949672" cy="1969576"/>
          </a:xfrm>
          <a:prstGeom prst="rect">
            <a:avLst/>
          </a:prstGeom>
        </p:spPr>
        <p:txBody>
          <a:bodyPr wrap="square" lIns="68565" tIns="34289" rIns="68565" bIns="34289">
            <a:spAutoFit/>
          </a:bodyPr>
          <a:lstStyle/>
          <a:p>
            <a:r>
              <a:rPr lang="hu-HU" sz="3200" b="1">
                <a:solidFill>
                  <a:srgbClr val="2A373E"/>
                </a:solidFill>
                <a:latin typeface="Roboto Light" charset="0"/>
                <a:ea typeface="Roboto Light" charset="0"/>
                <a:cs typeface="Roboto Light" charset="0"/>
              </a:rPr>
              <a:t>Miért a FireEye?</a:t>
            </a: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5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16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  <a:p>
            <a:pPr>
              <a:lnSpc>
                <a:spcPct val="140000"/>
              </a:lnSpc>
            </a:pPr>
            <a:endParaRPr lang="hu-HU" sz="1600">
              <a:solidFill>
                <a:srgbClr val="2A373E"/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560082" y="4049587"/>
            <a:ext cx="4520215" cy="315469"/>
          </a:xfrm>
          <a:prstGeom prst="rect">
            <a:avLst/>
          </a:prstGeom>
        </p:spPr>
        <p:txBody>
          <a:bodyPr wrap="square" lIns="68565" tIns="34289" rIns="68565" bIns="34289">
            <a:spAutoFit/>
          </a:bodyPr>
          <a:lstStyle/>
          <a:p>
            <a:r>
              <a:rPr lang="hu-HU" sz="1600" dirty="0">
                <a:solidFill>
                  <a:srgbClr val="2A373E"/>
                </a:solidFill>
                <a:latin typeface="Roboto Thin" charset="0"/>
                <a:ea typeface="Roboto Thin" charset="0"/>
                <a:cs typeface="Roboto Thin" charset="0"/>
              </a:rPr>
              <a:t>NEMES Dániel</a:t>
            </a:r>
          </a:p>
        </p:txBody>
      </p:sp>
      <p:pic>
        <p:nvPicPr>
          <p:cNvPr id="21" name="Kép 7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96" y="571011"/>
            <a:ext cx="2520000" cy="504000"/>
          </a:xfrm>
          <a:prstGeom prst="rect">
            <a:avLst/>
          </a:prstGeom>
        </p:spPr>
      </p:pic>
      <p:sp>
        <p:nvSpPr>
          <p:cNvPr id="13" name="Rectangle 8"/>
          <p:cNvSpPr/>
          <p:nvPr/>
        </p:nvSpPr>
        <p:spPr>
          <a:xfrm>
            <a:off x="1578293" y="4585372"/>
            <a:ext cx="2484206" cy="315469"/>
          </a:xfrm>
          <a:prstGeom prst="rect">
            <a:avLst/>
          </a:prstGeom>
        </p:spPr>
        <p:txBody>
          <a:bodyPr wrap="square" lIns="68565" tIns="34289" rIns="68565" bIns="34289">
            <a:spAutoFit/>
          </a:bodyPr>
          <a:lstStyle/>
          <a:p>
            <a:r>
              <a:rPr lang="hu-HU" sz="1600" dirty="0">
                <a:solidFill>
                  <a:srgbClr val="000000"/>
                </a:solidFill>
                <a:latin typeface="Roboto Thin" charset="0"/>
                <a:ea typeface="Roboto Thin" charset="0"/>
                <a:cs typeface="Roboto Thin" charset="0"/>
              </a:rPr>
              <a:t>2019 Q</a:t>
            </a:r>
            <a:r>
              <a:rPr lang="en-US" sz="1600" dirty="0">
                <a:solidFill>
                  <a:srgbClr val="000000"/>
                </a:solidFill>
                <a:latin typeface="Roboto Thin" charset="0"/>
                <a:ea typeface="Roboto Thin" charset="0"/>
                <a:cs typeface="Roboto Thin" charset="0"/>
              </a:rPr>
              <a:t>2</a:t>
            </a:r>
            <a:endParaRPr lang="en-US" sz="1600" dirty="0">
              <a:solidFill>
                <a:srgbClr val="2A373E"/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AFDDBA-5B86-4DD8-B71D-3AE0E2068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76" y="2593137"/>
            <a:ext cx="3789668" cy="68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92625"/>
      </p:ext>
    </p:extLst>
  </p:cSld>
  <p:clrMapOvr>
    <a:masterClrMapping/>
  </p:clrMapOvr>
  <p:transition spd="slow" advTm="66929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5C1B86-D494-4CD5-B508-0F6B39BB9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D800C4E-4B7F-4ECF-82BC-56DAE2B6A07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72699" y="1372062"/>
            <a:ext cx="7811146" cy="313019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5754B98-EEE9-4A1D-B1B7-22AF7AF6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06" y="421217"/>
            <a:ext cx="8422816" cy="588673"/>
          </a:xfrm>
        </p:spPr>
        <p:txBody>
          <a:bodyPr/>
          <a:lstStyle/>
          <a:p>
            <a:r>
              <a:rPr lang="hu-HU" sz="3600"/>
              <a:t>FireEye számokban</a:t>
            </a:r>
          </a:p>
        </p:txBody>
      </p:sp>
    </p:spTree>
    <p:extLst>
      <p:ext uri="{BB962C8B-B14F-4D97-AF65-F5344CB8AC3E}">
        <p14:creationId xmlns:p14="http://schemas.microsoft.com/office/powerpoint/2010/main" val="276170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0B6246-E215-4BD3-9CF5-E3CB8941F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D4C7E7-16F3-4A35-8019-3443DA8A467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10764" y="1283734"/>
            <a:ext cx="7778500" cy="3582734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75EF38-0B7B-4C70-BE3A-A87589F89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06" y="421217"/>
            <a:ext cx="8422816" cy="588673"/>
          </a:xfrm>
        </p:spPr>
        <p:txBody>
          <a:bodyPr/>
          <a:lstStyle/>
          <a:p>
            <a:r>
              <a:rPr lang="hu-HU" sz="3200" err="1"/>
              <a:t>FireEye</a:t>
            </a:r>
            <a:r>
              <a:rPr lang="hu-HU" sz="3200"/>
              <a:t>: hírszerzés-alapú biztonság</a:t>
            </a:r>
          </a:p>
        </p:txBody>
      </p:sp>
    </p:spTree>
    <p:extLst>
      <p:ext uri="{BB962C8B-B14F-4D97-AF65-F5344CB8AC3E}">
        <p14:creationId xmlns:p14="http://schemas.microsoft.com/office/powerpoint/2010/main" val="101256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70F9B4-AE22-43C1-A255-AC124B8F2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zöveg helye 5">
            <a:extLst>
              <a:ext uri="{FF2B5EF4-FFF2-40B4-BE49-F238E27FC236}">
                <a16:creationId xmlns:a16="http://schemas.microsoft.com/office/drawing/2014/main" id="{3D562BFB-4A76-4E18-BB91-72F56D382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42732" y="4199529"/>
            <a:ext cx="2375290" cy="12146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hu-HU" sz="1200">
                <a:solidFill>
                  <a:schemeClr val="tx2"/>
                </a:solidFill>
                <a:latin typeface="Roboto Light"/>
                <a:ea typeface="+mn-ea"/>
              </a:rPr>
              <a:t>A résztvevő cégek </a:t>
            </a:r>
            <a:r>
              <a:rPr lang="hu-HU" sz="1200" b="1">
                <a:solidFill>
                  <a:schemeClr val="tx2"/>
                </a:solidFill>
                <a:latin typeface="Roboto Light"/>
                <a:ea typeface="+mn-ea"/>
              </a:rPr>
              <a:t>több mint 95% </a:t>
            </a:r>
            <a:r>
              <a:rPr lang="hu-HU" sz="1200">
                <a:solidFill>
                  <a:schemeClr val="tx2"/>
                </a:solidFill>
                <a:latin typeface="Roboto Light"/>
                <a:ea typeface="+mn-ea"/>
              </a:rPr>
              <a:t>bukkant fertőzött kiszolgálóra az addig biztonságosnak </a:t>
            </a:r>
            <a:br>
              <a:rPr lang="hu-HU" sz="1200">
                <a:solidFill>
                  <a:schemeClr val="tx2"/>
                </a:solidFill>
                <a:latin typeface="Roboto Light"/>
                <a:ea typeface="+mn-ea"/>
              </a:rPr>
            </a:br>
            <a:r>
              <a:rPr lang="hu-HU" sz="1200">
                <a:solidFill>
                  <a:schemeClr val="tx2"/>
                </a:solidFill>
                <a:latin typeface="Roboto Light"/>
                <a:ea typeface="+mn-ea"/>
              </a:rPr>
              <a:t>hitt hálózatokon.</a:t>
            </a:r>
          </a:p>
        </p:txBody>
      </p:sp>
      <p:sp>
        <p:nvSpPr>
          <p:cNvPr id="14" name="Cím 1">
            <a:extLst>
              <a:ext uri="{FF2B5EF4-FFF2-40B4-BE49-F238E27FC236}">
                <a16:creationId xmlns:a16="http://schemas.microsoft.com/office/drawing/2014/main" id="{A341A32D-9F90-441A-B019-4433376E7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06" y="421217"/>
            <a:ext cx="8422816" cy="714805"/>
          </a:xfrm>
        </p:spPr>
        <p:txBody>
          <a:bodyPr/>
          <a:lstStyle/>
          <a:p>
            <a:r>
              <a:rPr lang="hu-HU" sz="3200"/>
              <a:t>FireEye-portfólió</a:t>
            </a:r>
            <a:endParaRPr lang="hu-HU" sz="180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cxnSp>
        <p:nvCxnSpPr>
          <p:cNvPr id="11" name="Egyenes összekötő 10">
            <a:extLst>
              <a:ext uri="{FF2B5EF4-FFF2-40B4-BE49-F238E27FC236}">
                <a16:creationId xmlns:a16="http://schemas.microsoft.com/office/drawing/2014/main" id="{0AD8F0C8-EC2C-451F-A110-DCE7D7D78E3D}"/>
              </a:ext>
            </a:extLst>
          </p:cNvPr>
          <p:cNvCxnSpPr>
            <a:cxnSpLocks/>
          </p:cNvCxnSpPr>
          <p:nvPr/>
        </p:nvCxnSpPr>
        <p:spPr>
          <a:xfrm flipH="1">
            <a:off x="5434591" y="1704660"/>
            <a:ext cx="180341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14">
            <a:extLst>
              <a:ext uri="{FF2B5EF4-FFF2-40B4-BE49-F238E27FC236}">
                <a16:creationId xmlns:a16="http://schemas.microsoft.com/office/drawing/2014/main" id="{5D29F77D-6E83-40AA-A976-B76EC963FA21}"/>
              </a:ext>
            </a:extLst>
          </p:cNvPr>
          <p:cNvCxnSpPr>
            <a:cxnSpLocks/>
          </p:cNvCxnSpPr>
          <p:nvPr/>
        </p:nvCxnSpPr>
        <p:spPr>
          <a:xfrm flipH="1">
            <a:off x="5434591" y="3763980"/>
            <a:ext cx="3620509" cy="462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ép 7">
            <a:extLst>
              <a:ext uri="{FF2B5EF4-FFF2-40B4-BE49-F238E27FC236}">
                <a16:creationId xmlns:a16="http://schemas.microsoft.com/office/drawing/2014/main" id="{4DC08984-3DF1-4EEA-AA42-D9A8E9A4E5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4591" y="4161429"/>
            <a:ext cx="1586969" cy="177875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D5E0BAB-8B52-4D87-AE87-FB3B019E0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591" y="5095195"/>
            <a:ext cx="1803416" cy="690782"/>
          </a:xfrm>
          <a:prstGeom prst="rect">
            <a:avLst/>
          </a:prstGeom>
        </p:spPr>
      </p:pic>
      <p:sp>
        <p:nvSpPr>
          <p:cNvPr id="3" name="Tartalom helye 2">
            <a:extLst>
              <a:ext uri="{FF2B5EF4-FFF2-40B4-BE49-F238E27FC236}">
                <a16:creationId xmlns:a16="http://schemas.microsoft.com/office/drawing/2014/main" id="{AE5FE5C0-F5D3-4E0D-B7A3-8C48BEBE2D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14332" y="1338355"/>
            <a:ext cx="4318354" cy="3024000"/>
          </a:xfrm>
        </p:spPr>
        <p:txBody>
          <a:bodyPr/>
          <a:lstStyle/>
          <a:p>
            <a:pPr marL="342811" lvl="1" indent="0">
              <a:lnSpc>
                <a:spcPct val="150000"/>
              </a:lnSpc>
              <a:buNone/>
            </a:pPr>
            <a:r>
              <a:rPr lang="hu-HU" sz="1400" b="1" dirty="0">
                <a:solidFill>
                  <a:schemeClr val="tx2">
                    <a:lumMod val="75000"/>
                  </a:schemeClr>
                </a:solidFill>
              </a:rPr>
              <a:t>Megkülönböztetés: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/>
              <a:t>Piaci részesedés (60-70%</a:t>
            </a:r>
            <a:r>
              <a:rPr lang="en-US" sz="1200" dirty="0"/>
              <a:t>, </a:t>
            </a:r>
            <a:r>
              <a:rPr lang="en-US" sz="1200" dirty="0" err="1"/>
              <a:t>itthon</a:t>
            </a:r>
            <a:r>
              <a:rPr lang="hu-HU" sz="1200" dirty="0"/>
              <a:t> 85%</a:t>
            </a:r>
            <a:r>
              <a:rPr lang="en-US" sz="1200" dirty="0"/>
              <a:t>+</a:t>
            </a:r>
            <a:r>
              <a:rPr lang="hu-HU" sz="1200" dirty="0"/>
              <a:t>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/>
              <a:t>0-dayek száma (50K IOC havonta)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 err="1"/>
              <a:t>Mandiant</a:t>
            </a:r>
            <a:r>
              <a:rPr lang="hu-HU" sz="1200" dirty="0"/>
              <a:t> </a:t>
            </a:r>
            <a:r>
              <a:rPr lang="hu-HU" sz="1200" dirty="0" err="1"/>
              <a:t>Services</a:t>
            </a:r>
            <a:r>
              <a:rPr lang="hu-HU" sz="1200" dirty="0"/>
              <a:t>  + Termékek = Megoldás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200" dirty="0" err="1"/>
              <a:t>Üzemeltetés</a:t>
            </a:r>
            <a:r>
              <a:rPr lang="en-US" sz="1200" dirty="0"/>
              <a:t> </a:t>
            </a:r>
            <a:r>
              <a:rPr lang="en-US" sz="1200" dirty="0" err="1"/>
              <a:t>egyszer</a:t>
            </a:r>
            <a:r>
              <a:rPr lang="hu-HU" sz="1200" dirty="0"/>
              <a:t>ű</a:t>
            </a:r>
            <a:r>
              <a:rPr lang="en-US" sz="1200" dirty="0" err="1"/>
              <a:t>sítése</a:t>
            </a:r>
            <a:r>
              <a:rPr lang="hu-HU" sz="1200" dirty="0"/>
              <a:t> (</a:t>
            </a:r>
            <a:r>
              <a:rPr lang="hu-HU" sz="1200" dirty="0" err="1"/>
              <a:t>Blackbox</a:t>
            </a:r>
            <a:r>
              <a:rPr lang="hu-HU" sz="1200" dirty="0"/>
              <a:t>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/>
              <a:t>Különböző biztonsági szintek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200" dirty="0" err="1"/>
              <a:t>Különböző</a:t>
            </a:r>
            <a:r>
              <a:rPr lang="en-US" sz="1200" dirty="0"/>
              <a:t> </a:t>
            </a:r>
            <a:r>
              <a:rPr lang="en-US" sz="1200" dirty="0" err="1"/>
              <a:t>telepítési</a:t>
            </a:r>
            <a:r>
              <a:rPr lang="en-US" sz="1200" dirty="0"/>
              <a:t> </a:t>
            </a:r>
            <a:r>
              <a:rPr lang="en-US" sz="1200" dirty="0" err="1"/>
              <a:t>módok</a:t>
            </a:r>
            <a:endParaRPr lang="hu-HU" sz="1200" dirty="0"/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 err="1"/>
              <a:t>SecOps</a:t>
            </a:r>
            <a:r>
              <a:rPr lang="hu-HU" sz="1200" dirty="0"/>
              <a:t> automatizálás (3rd </a:t>
            </a:r>
            <a:r>
              <a:rPr lang="hu-HU" sz="1200" dirty="0" err="1"/>
              <a:t>party</a:t>
            </a:r>
            <a:r>
              <a:rPr lang="hu-HU" sz="1200" dirty="0"/>
              <a:t> is)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u-HU" sz="8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u-HU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u-HU" sz="1200" dirty="0" err="1">
                <a:solidFill>
                  <a:schemeClr val="tx2">
                    <a:lumMod val="75000"/>
                  </a:schemeClr>
                </a:solidFill>
              </a:rPr>
              <a:t>PoV</a:t>
            </a:r>
            <a:r>
              <a:rPr lang="hu-HU" sz="1200" dirty="0">
                <a:solidFill>
                  <a:schemeClr val="tx2">
                    <a:lumMod val="75000"/>
                  </a:schemeClr>
                </a:solidFill>
              </a:rPr>
              <a:t> eredmények</a:t>
            </a: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F2FE83A6-04EC-4954-A237-36B7021F5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2" y="4090005"/>
            <a:ext cx="1803416" cy="690782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34AE9E95-162F-4292-AB98-F65F6A7A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406" y="4080425"/>
            <a:ext cx="1803416" cy="69078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1193BFFB-287F-4367-B6E8-4F6B0432F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2" y="4763451"/>
            <a:ext cx="1024141" cy="299242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E7083DD4-BBF4-49C5-81F1-A8E5BEFBE0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937" y="1417928"/>
            <a:ext cx="5016378" cy="322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4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9506-04BD-47B4-9CC3-F271E35B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06" y="421217"/>
            <a:ext cx="8422816" cy="588673"/>
          </a:xfrm>
        </p:spPr>
        <p:txBody>
          <a:bodyPr/>
          <a:lstStyle/>
          <a:p>
            <a:r>
              <a:rPr lang="hu-HU" sz="3200"/>
              <a:t>Elismerések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3D3D5-439E-484F-A96B-9E2BB376F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87E779C-9684-47C5-8930-B7EE0781F7C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95206" y="1331732"/>
            <a:ext cx="7361696" cy="3504567"/>
          </a:xfrm>
        </p:spPr>
      </p:pic>
    </p:spTree>
    <p:extLst>
      <p:ext uri="{BB962C8B-B14F-4D97-AF65-F5344CB8AC3E}">
        <p14:creationId xmlns:p14="http://schemas.microsoft.com/office/powerpoint/2010/main" val="260245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7277F-2821-4022-B63A-8D5662E33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7A14A34-4F7C-4CA0-9F07-FFC2429B2DB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43919" y="1210242"/>
            <a:ext cx="4114799" cy="3780103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11A9CA1-BF90-412B-B321-176AD74CD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és a versenytársak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238143-DE03-4823-BADA-ABFFE9D5DF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piacvezető a hírszerzésben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41254-52A6-4F97-BECC-24FB123AAD5F}"/>
              </a:ext>
            </a:extLst>
          </p:cNvPr>
          <p:cNvSpPr txBox="1"/>
          <p:nvPr/>
        </p:nvSpPr>
        <p:spPr>
          <a:xfrm>
            <a:off x="5106692" y="1627322"/>
            <a:ext cx="35491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Forrester</a:t>
            </a:r>
            <a:r>
              <a:rPr lang="hu-HU" sz="14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CTI (</a:t>
            </a:r>
            <a:r>
              <a:rPr lang="hu-HU" sz="140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kibervédelmi</a:t>
            </a:r>
            <a:r>
              <a:rPr lang="hu-HU" sz="14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hírszerzés) összehasonlító elemzése 10 feltétel mentén (</a:t>
            </a:r>
            <a:r>
              <a:rPr lang="hu-HU" sz="140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Forrester</a:t>
            </a:r>
            <a:r>
              <a:rPr lang="hu-HU" sz="14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New </a:t>
            </a:r>
            <a:r>
              <a:rPr lang="hu-HU" sz="140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Wave</a:t>
            </a:r>
            <a:r>
              <a:rPr lang="hu-HU" sz="14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endParaRPr lang="hu-HU" sz="140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F857E8C-C359-4A98-8A87-A3AD56158596}"/>
              </a:ext>
            </a:extLst>
          </p:cNvPr>
          <p:cNvSpPr txBox="1">
            <a:spLocks/>
          </p:cNvSpPr>
          <p:nvPr/>
        </p:nvSpPr>
        <p:spPr>
          <a:xfrm>
            <a:off x="5106692" y="2580529"/>
            <a:ext cx="3626544" cy="1859735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Forensics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+ HUMINT házasítása a globális szenzorhálóval (fenyegetések, incidensek és futó támadások elemzése telemetriával kombinálva)</a:t>
            </a:r>
            <a:endParaRPr lang="en-US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„Legjobb választás azoknak, akik egyetlen beszállítóval oldanák meg sokrétű IT-biztonsági gondjaikat”</a:t>
            </a:r>
          </a:p>
        </p:txBody>
      </p:sp>
    </p:spTree>
    <p:extLst>
      <p:ext uri="{BB962C8B-B14F-4D97-AF65-F5344CB8AC3E}">
        <p14:creationId xmlns:p14="http://schemas.microsoft.com/office/powerpoint/2010/main" val="295095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6FFA23-2670-496E-8EBE-95593D1282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C95AE-7298-45E1-9514-94AFF5BED89B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CA773C8-F71E-4DB0-85CD-06119FD7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FireEye</a:t>
            </a:r>
            <a:r>
              <a:rPr lang="hu-HU"/>
              <a:t> Network </a:t>
            </a:r>
            <a:r>
              <a:rPr lang="hu-HU" err="1"/>
              <a:t>Security</a:t>
            </a:r>
            <a:r>
              <a:rPr lang="hu-HU"/>
              <a:t>	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3B5991-16DD-4A1D-9B99-FF505C8B4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/>
              <a:t>Áttekintés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DD3A3B-DB4D-48D6-B3B5-EC4BAA0D5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430" y="1283734"/>
            <a:ext cx="1528416" cy="1313706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0510B2C-E982-4997-8D7C-2327FDF715D8}"/>
              </a:ext>
            </a:extLst>
          </p:cNvPr>
          <p:cNvSpPr txBox="1">
            <a:spLocks/>
          </p:cNvSpPr>
          <p:nvPr/>
        </p:nvSpPr>
        <p:spPr>
          <a:xfrm>
            <a:off x="4424766" y="2571750"/>
            <a:ext cx="4308470" cy="2247254"/>
          </a:xfrm>
          <a:prstGeom prst="rect">
            <a:avLst/>
          </a:prstGeom>
        </p:spPr>
        <p:txBody>
          <a:bodyPr/>
          <a:lstStyle>
            <a:lvl1pPr marL="176213" indent="-17621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LucidaGrandeUI" charset="0"/>
              <a:buChar char="◆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4488" indent="-168275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SzPct val="50000"/>
              <a:buFont typeface=".LucidaGrandeUI" charset="0"/>
              <a:buChar char="▶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51435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693738" indent="-177800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863600" indent="-169863" algn="l" defTabSz="914400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.HelveticaNeueDeskInterface-Regular" charset="0"/>
              <a:buChar char="–"/>
              <a:tabLst/>
              <a:defRPr sz="15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Páratlan fenyegetés-felismerés és -védelem támadások tömegei ellen, beleértve a célzott és APT fenyegetéseket is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Megtalálja a „megtalálhatatlan” réseket, szimulált támadások végrehajtásával – tesztként elérhető (POV)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Dynamic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Threat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Intelligence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globálisan begyűjtött viselkedésminták alapján szűr; integrált IPS-t tartalmaz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SmartVision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: új funkció, gépi tanulás és korreláció segítségével keres gyanús mintázatot a belső (</a:t>
            </a:r>
            <a:r>
              <a:rPr lang="hu-HU" sz="1200" err="1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east-west</a:t>
            </a:r>
            <a:r>
              <a:rPr lang="hu-HU" sz="1200">
                <a:solidFill>
                  <a:srgbClr val="7F7F7F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) hálózati forgalomban</a:t>
            </a:r>
          </a:p>
          <a:p>
            <a:pPr marL="180975" indent="-180975" defTabSz="457082">
              <a:lnSpc>
                <a:spcPct val="100000"/>
              </a:lnSpc>
              <a:spcAft>
                <a:spcPts val="600"/>
              </a:spcAft>
              <a:buClr>
                <a:schemeClr val="accent3"/>
              </a:buClr>
              <a:buSzPct val="80000"/>
              <a:buBlip>
                <a:blip r:embed="rId3">
                  <a:extLst/>
                </a:blip>
              </a:buBlip>
            </a:pPr>
            <a:endParaRPr lang="hu-HU" sz="1200">
              <a:solidFill>
                <a:srgbClr val="7F7F7F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626A0D-2A8C-4417-9938-B6EAFFECC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31" y="1733489"/>
            <a:ext cx="4010562" cy="267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9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biztributor">
  <a:themeElements>
    <a:clrScheme name="biztributor 1">
      <a:dk1>
        <a:srgbClr val="0097BA"/>
      </a:dk1>
      <a:lt1>
        <a:srgbClr val="FFFFFF"/>
      </a:lt1>
      <a:dk2>
        <a:srgbClr val="7F7F7F"/>
      </a:dk2>
      <a:lt2>
        <a:srgbClr val="FFFFFF"/>
      </a:lt2>
      <a:accent1>
        <a:srgbClr val="004B6E"/>
      </a:accent1>
      <a:accent2>
        <a:srgbClr val="006487"/>
      </a:accent2>
      <a:accent3>
        <a:srgbClr val="007EA1"/>
      </a:accent3>
      <a:accent4>
        <a:srgbClr val="0097BA"/>
      </a:accent4>
      <a:accent5>
        <a:srgbClr val="1AB1D4"/>
      </a:accent5>
      <a:accent6>
        <a:srgbClr val="B83393"/>
      </a:accent6>
      <a:hlink>
        <a:srgbClr val="B83393"/>
      </a:hlink>
      <a:folHlink>
        <a:srgbClr val="B8339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biztributor 1">
      <a:dk1>
        <a:srgbClr val="0097BA"/>
      </a:dk1>
      <a:lt1>
        <a:srgbClr val="FFFFFF"/>
      </a:lt1>
      <a:dk2>
        <a:srgbClr val="7F7F7F"/>
      </a:dk2>
      <a:lt2>
        <a:srgbClr val="FFFFFF"/>
      </a:lt2>
      <a:accent1>
        <a:srgbClr val="004B6E"/>
      </a:accent1>
      <a:accent2>
        <a:srgbClr val="006487"/>
      </a:accent2>
      <a:accent3>
        <a:srgbClr val="007EA1"/>
      </a:accent3>
      <a:accent4>
        <a:srgbClr val="0097BA"/>
      </a:accent4>
      <a:accent5>
        <a:srgbClr val="1AB1D4"/>
      </a:accent5>
      <a:accent6>
        <a:srgbClr val="B83393"/>
      </a:accent6>
      <a:hlink>
        <a:srgbClr val="B83393"/>
      </a:hlink>
      <a:folHlink>
        <a:srgbClr val="B8339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  <a:effectLst>
          <a:outerShdw blurRad="50800" dist="25400" dir="5400000" algn="t" rotWithShape="0">
            <a:prstClr val="black">
              <a:alpha val="30000"/>
            </a:prstClr>
          </a:outerShdw>
          <a:softEdge rad="0"/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671FCC8B0F6442948758C17A1EB64F" ma:contentTypeVersion="8" ma:contentTypeDescription="Create a new document." ma:contentTypeScope="" ma:versionID="3656e478bf765e6d986531f765859fba">
  <xsd:schema xmlns:xsd="http://www.w3.org/2001/XMLSchema" xmlns:xs="http://www.w3.org/2001/XMLSchema" xmlns:p="http://schemas.microsoft.com/office/2006/metadata/properties" xmlns:ns2="c8bc3ab8-00d6-48b4-8808-710aadeb2c94" xmlns:ns3="7308109d-356d-43df-9098-4774de4c0844" targetNamespace="http://schemas.microsoft.com/office/2006/metadata/properties" ma:root="true" ma:fieldsID="01db496ad746f5d60d5681fd2166c738" ns2:_="" ns3:_="">
    <xsd:import namespace="c8bc3ab8-00d6-48b4-8808-710aadeb2c94"/>
    <xsd:import namespace="7308109d-356d-43df-9098-4774de4c08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bc3ab8-00d6-48b4-8808-710aadeb2c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08109d-356d-43df-9098-4774de4c08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308109d-356d-43df-9098-4774de4c0844">
      <UserInfo>
        <DisplayName>Dániel Nemes</DisplayName>
        <AccountId>20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F96E521-B682-4939-B26E-A0AB3964A4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0C28B6-BB11-4C60-8F5C-847BA38970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bc3ab8-00d6-48b4-8808-710aadeb2c94"/>
    <ds:schemaRef ds:uri="7308109d-356d-43df-9098-4774de4c08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40C432-21B9-4B22-9878-7B43786B5FA5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c8bc3ab8-00d6-48b4-8808-710aadeb2c94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7308109d-356d-43df-9098-4774de4c084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928</Words>
  <Application>Microsoft Office PowerPoint</Application>
  <PresentationFormat>On-screen Show (16:9)</PresentationFormat>
  <Paragraphs>166</Paragraphs>
  <Slides>20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Roboto Light</vt:lpstr>
      <vt:lpstr>Roboto Medium</vt:lpstr>
      <vt:lpstr>Lucida Grande</vt:lpstr>
      <vt:lpstr>Roboto Thin</vt:lpstr>
      <vt:lpstr>.LucidaGrandeUI</vt:lpstr>
      <vt:lpstr>Roboto</vt:lpstr>
      <vt:lpstr>Century Gothic</vt:lpstr>
      <vt:lpstr>Gotham Light</vt:lpstr>
      <vt:lpstr>Calibri</vt:lpstr>
      <vt:lpstr>Gotham Book</vt:lpstr>
      <vt:lpstr>Arial</vt:lpstr>
      <vt:lpstr>Calibri Light</vt:lpstr>
      <vt:lpstr>Wingdings</vt:lpstr>
      <vt:lpstr>biztributor</vt:lpstr>
      <vt:lpstr>Blank</vt:lpstr>
      <vt:lpstr>PowerPoint Presentation</vt:lpstr>
      <vt:lpstr>PowerPoint Presentation</vt:lpstr>
      <vt:lpstr>PowerPoint Presentation</vt:lpstr>
      <vt:lpstr>FireEye számokban</vt:lpstr>
      <vt:lpstr>FireEye: hírszerzés-alapú biztonság</vt:lpstr>
      <vt:lpstr>FireEye-portfólió</vt:lpstr>
      <vt:lpstr>Elismerések</vt:lpstr>
      <vt:lpstr>FireEye és a versenytársak</vt:lpstr>
      <vt:lpstr>FireEye Network Security </vt:lpstr>
      <vt:lpstr>FireEye Email Security </vt:lpstr>
      <vt:lpstr>FireEye Endpoint</vt:lpstr>
      <vt:lpstr>PowerPoint Presentation</vt:lpstr>
      <vt:lpstr>FireEye Helix</vt:lpstr>
      <vt:lpstr>FireEye Helix </vt:lpstr>
      <vt:lpstr>Mandiant Consulting</vt:lpstr>
      <vt:lpstr>Csomagok</vt:lpstr>
      <vt:lpstr>FireEye Cloud Csomagok: 100 user       max 2000 user</vt:lpstr>
      <vt:lpstr>FireEye: stratégiai irányok</vt:lpstr>
      <vt:lpstr>FireEye – filter:max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Zsolt Husveti</dc:creator>
  <cp:lastModifiedBy>dnemes@biztributor.hu</cp:lastModifiedBy>
  <cp:revision>5</cp:revision>
  <cp:lastPrinted>2018-05-11T10:37:53Z</cp:lastPrinted>
  <dcterms:created xsi:type="dcterms:W3CDTF">2016-09-04T13:15:31Z</dcterms:created>
  <dcterms:modified xsi:type="dcterms:W3CDTF">2019-04-11T07:13:34Z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0x010100FE671FCC8B0F6442948758C17A1EB64F</vt:lpwstr>
  </property>
  <property fmtid="{D5CDD505-2E9C-101B-9397-08002B2CF9AE}" pid="3" name="AuthorIds_UIVersion_7680">
    <vt:lpwstr>13</vt:lpwstr>
  </property>
</Properties>
</file>